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29"/>
  </p:notesMasterIdLst>
  <p:sldIdLst>
    <p:sldId id="257" r:id="rId3"/>
    <p:sldId id="280" r:id="rId4"/>
    <p:sldId id="262" r:id="rId5"/>
    <p:sldId id="263" r:id="rId6"/>
    <p:sldId id="264" r:id="rId7"/>
    <p:sldId id="265" r:id="rId8"/>
    <p:sldId id="298" r:id="rId9"/>
    <p:sldId id="267" r:id="rId10"/>
    <p:sldId id="271" r:id="rId11"/>
    <p:sldId id="272" r:id="rId12"/>
    <p:sldId id="279" r:id="rId13"/>
    <p:sldId id="296" r:id="rId14"/>
    <p:sldId id="293" r:id="rId15"/>
    <p:sldId id="297" r:id="rId16"/>
    <p:sldId id="281" r:id="rId17"/>
    <p:sldId id="275" r:id="rId18"/>
    <p:sldId id="294" r:id="rId19"/>
    <p:sldId id="287" r:id="rId20"/>
    <p:sldId id="284" r:id="rId21"/>
    <p:sldId id="285" r:id="rId22"/>
    <p:sldId id="303" r:id="rId23"/>
    <p:sldId id="286" r:id="rId24"/>
    <p:sldId id="283" r:id="rId25"/>
    <p:sldId id="282" r:id="rId26"/>
    <p:sldId id="299" r:id="rId27"/>
    <p:sldId id="27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F36A53"/>
    <a:srgbClr val="559B15"/>
    <a:srgbClr val="EB5A2D"/>
    <a:srgbClr val="9900CC"/>
    <a:srgbClr val="3288A0"/>
    <a:srgbClr val="2B7589"/>
    <a:srgbClr val="1B49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28" autoAdjust="0"/>
  </p:normalViewPr>
  <p:slideViewPr>
    <p:cSldViewPr snapToGrid="0">
      <p:cViewPr varScale="1">
        <p:scale>
          <a:sx n="112" d="100"/>
          <a:sy n="112" d="100"/>
        </p:scale>
        <p:origin x="1584" y="14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1Kristie\C%20of%20C%20work\WORKING%20DATABASE%20FILES\Completion%20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1Kristie\C%20of%20C%20work\C%20of%20C%20Database%20Development\CC%20Values%20of%20Other%20States%20and%20Locals\New%20England%20BAWWG\regionalcoclist%20jmp.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1Kristie\C%20of%20C%20work\C%20of%20C%20Database%20Development\CC%20Values%20of%20Other%20States%20and%20Locals\MAWWG%20Regional%20FQI%20Plant%20List%20analysis%20form.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WQ%20Work%20Kristie\EPA%20CofC%20work\WEBINAR%20SEWWG\analysis%20graph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WQ%20Work%20Kristie\EPA%20CofC%20work\WEBINAR%20SEWWG\analysis%20graph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WQ%20Work%20Kristie\EPA%20CofC%20work\WEBINAR%20SEWWG\analysis%20graph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WQ%20Work%20Kristie\EPA%20CofC%20work\WEBINAR%20SEWWG\analysis%20graph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WQ%20Work%20Kristie\EPA%20CofC%20work\WEBINAR%20SEWWG\analysis%20graph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WQ%20Work%20Kristie\EPA%20CofC%20work\WEBINAR%20SEWWG\analysis%20graph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WQ%20Work%20Kristie\EPA%20CofC%20work\WEBINAR%20SEWWG\analysis%20graph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DWQ%20Work%20Kristie\EPA%20CofC%20work\WEBINAR%20SEWWG\analysis%20graph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1Kristie\C%20of%20C%20work\WORKING%20DATABASE%20FILES\CofC%20meeting%20Completion%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WQ%20Work%20Kristie\EPA%20CofC%20work\WEBINAR%20SEWWG\analysis%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WQ%20Work%20Kristie\EPA%20CofC%20work\WEBINAR%20SEWWG\analysis%20graph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WQ%20Work%20Kristie\EPA%20CofC%20work\WEBINAR%20SEWWG\analysis%20graph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WQ%20Work%20Kristie\EPA%20CofC%20work\WEBINAR%20SEWWG\analysis%20graph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WQ%20Work%20Kristie\EPA%20CofC%20work\WEBINAR%20SEWWG\analysis%20graph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1Kristie\C%20of%20C%20work\Report\analysis%20graph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WQ%20Work%20Kristie\EPA%20CofC%20work\WEBINAR%20SEWWG\analysis%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plotArea>
      <c:layout>
        <c:manualLayout>
          <c:layoutTarget val="inner"/>
          <c:xMode val="edge"/>
          <c:yMode val="edge"/>
          <c:x val="0.18127574962220641"/>
          <c:y val="0.20558448854749165"/>
          <c:w val="0.48844448421220216"/>
          <c:h val="0.5558162629686535"/>
        </c:manualLayout>
      </c:layout>
      <c:pieChart>
        <c:varyColors val="1"/>
        <c:ser>
          <c:idx val="0"/>
          <c:order val="0"/>
          <c:dPt>
            <c:idx val="0"/>
            <c:bubble3D val="0"/>
            <c:spPr>
              <a:solidFill>
                <a:srgbClr val="B41DFF"/>
              </a:solidFill>
            </c:spPr>
            <c:extLst>
              <c:ext xmlns:c16="http://schemas.microsoft.com/office/drawing/2014/chart" uri="{C3380CC4-5D6E-409C-BE32-E72D297353CC}">
                <c16:uniqueId val="{00000000-2722-450A-9AE1-D2C313BFB5BE}"/>
              </c:ext>
            </c:extLst>
          </c:dPt>
          <c:dPt>
            <c:idx val="1"/>
            <c:bubble3D val="0"/>
            <c:spPr>
              <a:solidFill>
                <a:srgbClr val="B41DFF"/>
              </a:solidFill>
            </c:spPr>
            <c:extLst>
              <c:ext xmlns:c16="http://schemas.microsoft.com/office/drawing/2014/chart" uri="{C3380CC4-5D6E-409C-BE32-E72D297353CC}">
                <c16:uniqueId val="{00000001-2722-450A-9AE1-D2C313BFB5BE}"/>
              </c:ext>
            </c:extLst>
          </c:dPt>
          <c:dPt>
            <c:idx val="2"/>
            <c:bubble3D val="0"/>
            <c:spPr>
              <a:solidFill>
                <a:srgbClr val="B41DFF"/>
              </a:solidFill>
            </c:spPr>
            <c:extLst>
              <c:ext xmlns:c16="http://schemas.microsoft.com/office/drawing/2014/chart" uri="{C3380CC4-5D6E-409C-BE32-E72D297353CC}">
                <c16:uniqueId val="{00000002-2722-450A-9AE1-D2C313BFB5BE}"/>
              </c:ext>
            </c:extLst>
          </c:dPt>
          <c:dPt>
            <c:idx val="3"/>
            <c:bubble3D val="0"/>
            <c:spPr>
              <a:solidFill>
                <a:srgbClr val="B41DFF"/>
              </a:solidFill>
            </c:spPr>
            <c:extLst>
              <c:ext xmlns:c16="http://schemas.microsoft.com/office/drawing/2014/chart" uri="{C3380CC4-5D6E-409C-BE32-E72D297353CC}">
                <c16:uniqueId val="{00000003-2722-450A-9AE1-D2C313BFB5BE}"/>
              </c:ext>
            </c:extLst>
          </c:dPt>
          <c:dPt>
            <c:idx val="4"/>
            <c:bubble3D val="0"/>
            <c:spPr>
              <a:solidFill>
                <a:srgbClr val="B41DFF"/>
              </a:solidFill>
            </c:spPr>
            <c:extLst>
              <c:ext xmlns:c16="http://schemas.microsoft.com/office/drawing/2014/chart" uri="{C3380CC4-5D6E-409C-BE32-E72D297353CC}">
                <c16:uniqueId val="{00000004-2722-450A-9AE1-D2C313BFB5BE}"/>
              </c:ext>
            </c:extLst>
          </c:dPt>
          <c:dPt>
            <c:idx val="5"/>
            <c:bubble3D val="0"/>
            <c:spPr>
              <a:solidFill>
                <a:srgbClr val="6BA42C"/>
              </a:solidFill>
            </c:spPr>
            <c:extLst>
              <c:ext xmlns:c16="http://schemas.microsoft.com/office/drawing/2014/chart" uri="{C3380CC4-5D6E-409C-BE32-E72D297353CC}">
                <c16:uniqueId val="{00000005-2722-450A-9AE1-D2C313BFB5BE}"/>
              </c:ext>
            </c:extLst>
          </c:dPt>
          <c:dPt>
            <c:idx val="6"/>
            <c:bubble3D val="0"/>
            <c:spPr>
              <a:solidFill>
                <a:srgbClr val="00B0F0"/>
              </a:solidFill>
            </c:spPr>
            <c:extLst>
              <c:ext xmlns:c16="http://schemas.microsoft.com/office/drawing/2014/chart" uri="{C3380CC4-5D6E-409C-BE32-E72D297353CC}">
                <c16:uniqueId val="{00000006-2722-450A-9AE1-D2C313BFB5BE}"/>
              </c:ext>
            </c:extLst>
          </c:dPt>
          <c:dPt>
            <c:idx val="7"/>
            <c:bubble3D val="0"/>
            <c:spPr>
              <a:solidFill>
                <a:srgbClr val="92D050"/>
              </a:solidFill>
            </c:spPr>
            <c:extLst>
              <c:ext xmlns:c16="http://schemas.microsoft.com/office/drawing/2014/chart" uri="{C3380CC4-5D6E-409C-BE32-E72D297353CC}">
                <c16:uniqueId val="{00000007-2722-450A-9AE1-D2C313BFB5BE}"/>
              </c:ext>
            </c:extLst>
          </c:dPt>
          <c:dPt>
            <c:idx val="8"/>
            <c:bubble3D val="0"/>
            <c:spPr>
              <a:solidFill>
                <a:srgbClr val="FFC000"/>
              </a:solidFill>
            </c:spPr>
            <c:extLst>
              <c:ext xmlns:c16="http://schemas.microsoft.com/office/drawing/2014/chart" uri="{C3380CC4-5D6E-409C-BE32-E72D297353CC}">
                <c16:uniqueId val="{00000008-2722-450A-9AE1-D2C313BFB5BE}"/>
              </c:ext>
            </c:extLst>
          </c:dPt>
          <c:dPt>
            <c:idx val="9"/>
            <c:bubble3D val="0"/>
            <c:spPr>
              <a:solidFill>
                <a:srgbClr val="EB5A2D"/>
              </a:solidFill>
            </c:spPr>
            <c:extLst>
              <c:ext xmlns:c16="http://schemas.microsoft.com/office/drawing/2014/chart" uri="{C3380CC4-5D6E-409C-BE32-E72D297353CC}">
                <c16:uniqueId val="{00000009-2722-450A-9AE1-D2C313BFB5BE}"/>
              </c:ext>
            </c:extLst>
          </c:dPt>
          <c:dLbls>
            <c:dLbl>
              <c:idx val="0"/>
              <c:tx>
                <c:rich>
                  <a:bodyPr/>
                  <a:lstStyle/>
                  <a:p>
                    <a:r>
                      <a:rPr lang="en-US"/>
                      <a:t>PDMNT Complete
5%</a:t>
                    </a:r>
                  </a:p>
                </c:rich>
              </c:tx>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722-450A-9AE1-D2C313BFB5BE}"/>
                </c:ext>
              </c:extLst>
            </c:dLbl>
            <c:dLbl>
              <c:idx val="1"/>
              <c:layout>
                <c:manualLayout>
                  <c:x val="5.7126762590724633E-2"/>
                  <c:y val="2.4573510911007596E-2"/>
                </c:manualLayout>
              </c:layout>
              <c:tx>
                <c:rich>
                  <a:bodyPr/>
                  <a:lstStyle/>
                  <a:p>
                    <a:r>
                      <a:rPr lang="en-US" dirty="0"/>
                      <a:t>CPL Complete
7%</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722-450A-9AE1-D2C313BFB5BE}"/>
                </c:ext>
              </c:extLst>
            </c:dLbl>
            <c:dLbl>
              <c:idx val="2"/>
              <c:layout>
                <c:manualLayout>
                  <c:x val="5.9334622645853714E-2"/>
                  <c:y val="1.8538607076364849E-3"/>
                </c:manualLayout>
              </c:layout>
              <c:tx>
                <c:rich>
                  <a:bodyPr/>
                  <a:lstStyle/>
                  <a:p>
                    <a:r>
                      <a:rPr lang="en-US" dirty="0"/>
                      <a:t>SCP L Complete
11%</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722-450A-9AE1-D2C313BFB5BE}"/>
                </c:ext>
              </c:extLst>
            </c:dLbl>
            <c:dLbl>
              <c:idx val="3"/>
              <c:layout>
                <c:manualLayout>
                  <c:x val="5.7782748747315857E-2"/>
                  <c:y val="-2.6876193971444109E-2"/>
                </c:manualLayout>
              </c:layout>
              <c:tx>
                <c:rich>
                  <a:bodyPr/>
                  <a:lstStyle/>
                  <a:p>
                    <a:r>
                      <a:rPr lang="en-US" dirty="0"/>
                      <a:t>MTNS Complete
7%</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722-450A-9AE1-D2C313BFB5BE}"/>
                </c:ext>
              </c:extLst>
            </c:dLbl>
            <c:dLbl>
              <c:idx val="4"/>
              <c:layout>
                <c:manualLayout>
                  <c:x val="8.0563383140765527E-2"/>
                  <c:y val="4.2823526767112784E-2"/>
                </c:manualLayout>
              </c:layout>
              <c:tx>
                <c:rich>
                  <a:bodyPr/>
                  <a:lstStyle/>
                  <a:p>
                    <a:r>
                      <a:rPr lang="en-US" dirty="0"/>
                      <a:t>ILP</a:t>
                    </a:r>
                    <a:r>
                      <a:rPr lang="en-US" baseline="0" dirty="0"/>
                      <a:t> </a:t>
                    </a:r>
                    <a:r>
                      <a:rPr lang="en-US" dirty="0"/>
                      <a:t>Complete
6%</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722-450A-9AE1-D2C313BFB5BE}"/>
                </c:ext>
              </c:extLst>
            </c:dLbl>
            <c:dLbl>
              <c:idx val="5"/>
              <c:layout>
                <c:manualLayout>
                  <c:x val="-3.5353535353535352E-2"/>
                  <c:y val="4.8850585765812776E-2"/>
                </c:manualLayout>
              </c:layout>
              <c:tx>
                <c:rich>
                  <a:bodyPr/>
                  <a:lstStyle/>
                  <a:p>
                    <a:r>
                      <a:rPr lang="en-US"/>
                      <a:t>ILP Unfinished</a:t>
                    </a:r>
                    <a:r>
                      <a:rPr lang="en-US" dirty="0"/>
                      <a:t>
9%</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722-450A-9AE1-D2C313BFB5BE}"/>
                </c:ext>
              </c:extLst>
            </c:dLbl>
            <c:dLbl>
              <c:idx val="6"/>
              <c:layout>
                <c:manualLayout>
                  <c:x val="-5.4197185021969532E-2"/>
                  <c:y val="-4.0784311206774103E-3"/>
                </c:manualLayout>
              </c:layout>
              <c:tx>
                <c:rich>
                  <a:bodyPr/>
                  <a:lstStyle/>
                  <a:p>
                    <a:r>
                      <a:rPr lang="en-US" sz="1050" b="0" dirty="0">
                        <a:solidFill>
                          <a:schemeClr val="accent5">
                            <a:lumMod val="20000"/>
                            <a:lumOff val="80000"/>
                          </a:schemeClr>
                        </a:solidFill>
                      </a:rPr>
                      <a:t>M</a:t>
                    </a:r>
                    <a:r>
                      <a:rPr lang="en-US" dirty="0"/>
                      <a:t>TNS  Unfinished
8%</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2722-450A-9AE1-D2C313BFB5BE}"/>
                </c:ext>
              </c:extLst>
            </c:dLbl>
            <c:dLbl>
              <c:idx val="7"/>
              <c:tx>
                <c:rich>
                  <a:bodyPr/>
                  <a:lstStyle/>
                  <a:p>
                    <a:r>
                      <a:rPr lang="en-US"/>
                      <a:t>SCPL Unfinished</a:t>
                    </a:r>
                    <a:r>
                      <a:rPr lang="en-US" dirty="0"/>
                      <a:t>
15%</a:t>
                    </a:r>
                  </a:p>
                </c:rich>
              </c:tx>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722-450A-9AE1-D2C313BFB5BE}"/>
                </c:ext>
              </c:extLst>
            </c:dLbl>
            <c:dLbl>
              <c:idx val="8"/>
              <c:tx>
                <c:rich>
                  <a:bodyPr/>
                  <a:lstStyle/>
                  <a:p>
                    <a:r>
                      <a:rPr lang="en-US"/>
                      <a:t>CPL Unfinished
19%</a:t>
                    </a:r>
                  </a:p>
                </c:rich>
              </c:tx>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2722-450A-9AE1-D2C313BFB5BE}"/>
                </c:ext>
              </c:extLst>
            </c:dLbl>
            <c:dLbl>
              <c:idx val="9"/>
              <c:tx>
                <c:rich>
                  <a:bodyPr/>
                  <a:lstStyle/>
                  <a:p>
                    <a:r>
                      <a:rPr lang="en-US"/>
                      <a:t>PDMNT Unfinished
10%</a:t>
                    </a:r>
                  </a:p>
                </c:rich>
              </c:tx>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722-450A-9AE1-D2C313BFB5BE}"/>
                </c:ext>
              </c:extLst>
            </c:dLbl>
            <c:spPr>
              <a:noFill/>
              <a:ln>
                <a:noFill/>
              </a:ln>
              <a:effectLst/>
            </c:spPr>
            <c:dLblPos val="outEnd"/>
            <c:showLegendKey val="0"/>
            <c:showVal val="0"/>
            <c:showCatName val="1"/>
            <c:showSerName val="0"/>
            <c:showPercent val="1"/>
            <c:showBubbleSize val="0"/>
            <c:showLeaderLines val="1"/>
            <c:leaderLines>
              <c:spPr>
                <a:ln>
                  <a:solidFill>
                    <a:schemeClr val="accent5">
                      <a:lumMod val="20000"/>
                      <a:lumOff val="80000"/>
                    </a:schemeClr>
                  </a:solidFill>
                </a:ln>
              </c:spPr>
            </c:leaderLines>
            <c:extLst>
              <c:ext xmlns:c15="http://schemas.microsoft.com/office/drawing/2012/chart" uri="{CE6537A1-D6FC-4f65-9D91-7224C49458BB}"/>
            </c:extLst>
          </c:dLbls>
          <c:cat>
            <c:strRef>
              <c:f>Data!$K$13:$K$22</c:f>
              <c:strCache>
                <c:ptCount val="10"/>
                <c:pt idx="0">
                  <c:v>Piedmont Complete</c:v>
                </c:pt>
                <c:pt idx="1">
                  <c:v>Coastal Plain Complete</c:v>
                </c:pt>
                <c:pt idx="2">
                  <c:v>Southern CP Complete</c:v>
                </c:pt>
                <c:pt idx="3">
                  <c:v>Mountains Complete</c:v>
                </c:pt>
                <c:pt idx="4">
                  <c:v>Interior Plateau Complete</c:v>
                </c:pt>
                <c:pt idx="5">
                  <c:v>Interior Plateau Unfinished</c:v>
                </c:pt>
                <c:pt idx="6">
                  <c:v>Mountains Unfinished</c:v>
                </c:pt>
                <c:pt idx="7">
                  <c:v>Southern CP Unfinished</c:v>
                </c:pt>
                <c:pt idx="8">
                  <c:v>Coastal Plain Unfinished</c:v>
                </c:pt>
                <c:pt idx="9">
                  <c:v>Piedmont Unfinished</c:v>
                </c:pt>
              </c:strCache>
            </c:strRef>
          </c:cat>
          <c:val>
            <c:numRef>
              <c:f>Data!$L$13:$L$22</c:f>
              <c:numCache>
                <c:formatCode>General</c:formatCode>
                <c:ptCount val="10"/>
                <c:pt idx="0">
                  <c:v>269</c:v>
                </c:pt>
                <c:pt idx="1">
                  <c:v>419</c:v>
                </c:pt>
                <c:pt idx="2">
                  <c:v>620</c:v>
                </c:pt>
                <c:pt idx="3">
                  <c:v>413</c:v>
                </c:pt>
                <c:pt idx="4">
                  <c:v>365</c:v>
                </c:pt>
                <c:pt idx="5">
                  <c:v>533</c:v>
                </c:pt>
                <c:pt idx="6">
                  <c:v>634</c:v>
                </c:pt>
                <c:pt idx="7">
                  <c:v>830</c:v>
                </c:pt>
                <c:pt idx="8">
                  <c:v>1087</c:v>
                </c:pt>
                <c:pt idx="9">
                  <c:v>586</c:v>
                </c:pt>
              </c:numCache>
            </c:numRef>
          </c:val>
          <c:extLst>
            <c:ext xmlns:c16="http://schemas.microsoft.com/office/drawing/2014/chart" uri="{C3380CC4-5D6E-409C-BE32-E72D297353CC}">
              <c16:uniqueId val="{0000000A-2722-450A-9AE1-D2C313BFB5BE}"/>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c:spPr>
  <c:txPr>
    <a:bodyPr/>
    <a:lstStyle/>
    <a:p>
      <a:pPr>
        <a:defRPr sz="9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2282489692862847"/>
          <c:y val="3.7597496387354594E-2"/>
          <c:w val="0.74403379322337349"/>
          <c:h val="0.7179115496906342"/>
        </c:manualLayout>
      </c:layout>
      <c:barChart>
        <c:barDir val="col"/>
        <c:grouping val="clustered"/>
        <c:varyColors val="0"/>
        <c:ser>
          <c:idx val="1"/>
          <c:order val="0"/>
          <c:spPr>
            <a:solidFill>
              <a:srgbClr val="92D050"/>
            </a:solidFill>
          </c:spPr>
          <c:invertIfNegative val="0"/>
          <c:dLbls>
            <c:delete val="1"/>
          </c:dLbls>
          <c:cat>
            <c:numRef>
              <c:f>Sheet1!$I$20:$I$30</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Sheet1!$J$20:$J$30</c:f>
              <c:numCache>
                <c:formatCode>General</c:formatCode>
                <c:ptCount val="11"/>
                <c:pt idx="0">
                  <c:v>1430</c:v>
                </c:pt>
                <c:pt idx="1">
                  <c:v>73</c:v>
                </c:pt>
                <c:pt idx="2">
                  <c:v>200</c:v>
                </c:pt>
                <c:pt idx="3">
                  <c:v>321</c:v>
                </c:pt>
                <c:pt idx="4">
                  <c:v>431</c:v>
                </c:pt>
                <c:pt idx="5">
                  <c:v>507</c:v>
                </c:pt>
                <c:pt idx="6">
                  <c:v>443</c:v>
                </c:pt>
                <c:pt idx="7">
                  <c:v>445</c:v>
                </c:pt>
                <c:pt idx="8">
                  <c:v>338</c:v>
                </c:pt>
                <c:pt idx="9">
                  <c:v>276</c:v>
                </c:pt>
                <c:pt idx="10">
                  <c:v>151</c:v>
                </c:pt>
              </c:numCache>
            </c:numRef>
          </c:val>
          <c:extLst>
            <c:ext xmlns:c16="http://schemas.microsoft.com/office/drawing/2014/chart" uri="{C3380CC4-5D6E-409C-BE32-E72D297353CC}">
              <c16:uniqueId val="{00000000-9911-46E2-A816-FA9A9CBCCAF7}"/>
            </c:ext>
          </c:extLst>
        </c:ser>
        <c:dLbls>
          <c:showLegendKey val="0"/>
          <c:showVal val="1"/>
          <c:showCatName val="0"/>
          <c:showSerName val="0"/>
          <c:showPercent val="0"/>
          <c:showBubbleSize val="0"/>
        </c:dLbls>
        <c:gapWidth val="75"/>
        <c:axId val="83428864"/>
        <c:axId val="83430784"/>
      </c:barChart>
      <c:catAx>
        <c:axId val="83428864"/>
        <c:scaling>
          <c:orientation val="minMax"/>
        </c:scaling>
        <c:delete val="0"/>
        <c:axPos val="b"/>
        <c:title>
          <c:tx>
            <c:rich>
              <a:bodyPr/>
              <a:lstStyle/>
              <a:p>
                <a:pPr>
                  <a:defRPr sz="1400"/>
                </a:pPr>
                <a:r>
                  <a:rPr lang="en-US" sz="1400" dirty="0"/>
                  <a:t>Average</a:t>
                </a:r>
                <a:r>
                  <a:rPr lang="en-US" sz="1400" baseline="0" dirty="0"/>
                  <a:t> C Value Across Ecoregions</a:t>
                </a:r>
                <a:endParaRPr lang="en-US" sz="1400" dirty="0"/>
              </a:p>
            </c:rich>
          </c:tx>
          <c:overlay val="0"/>
        </c:title>
        <c:numFmt formatCode="General" sourceLinked="1"/>
        <c:majorTickMark val="none"/>
        <c:minorTickMark val="none"/>
        <c:tickLblPos val="nextTo"/>
        <c:txPr>
          <a:bodyPr/>
          <a:lstStyle/>
          <a:p>
            <a:pPr>
              <a:defRPr sz="1400"/>
            </a:pPr>
            <a:endParaRPr lang="en-US"/>
          </a:p>
        </c:txPr>
        <c:crossAx val="83430784"/>
        <c:crosses val="autoZero"/>
        <c:auto val="1"/>
        <c:lblAlgn val="ctr"/>
        <c:lblOffset val="100"/>
        <c:noMultiLvlLbl val="0"/>
      </c:catAx>
      <c:valAx>
        <c:axId val="83430784"/>
        <c:scaling>
          <c:orientation val="minMax"/>
        </c:scaling>
        <c:delete val="0"/>
        <c:axPos val="l"/>
        <c:title>
          <c:tx>
            <c:rich>
              <a:bodyPr rot="-5400000" vert="horz"/>
              <a:lstStyle/>
              <a:p>
                <a:pPr>
                  <a:defRPr sz="1400"/>
                </a:pPr>
                <a:r>
                  <a:rPr lang="en-US" sz="1400" dirty="0"/>
                  <a:t>Number</a:t>
                </a:r>
                <a:r>
                  <a:rPr lang="en-US" sz="1400" baseline="0" dirty="0"/>
                  <a:t> of Taxa</a:t>
                </a:r>
                <a:endParaRPr lang="en-US" sz="1400" dirty="0"/>
              </a:p>
            </c:rich>
          </c:tx>
          <c:overlay val="0"/>
        </c:title>
        <c:numFmt formatCode="General" sourceLinked="1"/>
        <c:majorTickMark val="none"/>
        <c:minorTickMark val="none"/>
        <c:tickLblPos val="nextTo"/>
        <c:txPr>
          <a:bodyPr/>
          <a:lstStyle/>
          <a:p>
            <a:pPr>
              <a:defRPr sz="1400"/>
            </a:pPr>
            <a:endParaRPr lang="en-US"/>
          </a:p>
        </c:txPr>
        <c:crossAx val="834288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1"/>
          <c:order val="0"/>
          <c:spPr>
            <a:solidFill>
              <a:schemeClr val="accent1">
                <a:lumMod val="60000"/>
                <a:lumOff val="40000"/>
              </a:schemeClr>
            </a:solidFill>
          </c:spPr>
          <c:invertIfNegative val="0"/>
          <c:dLbls>
            <c:delete val="1"/>
          </c:dLbls>
          <c:cat>
            <c:numRef>
              <c:f>Sheet1!$M$5:$M$15</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Sheet1!$N$5:$N$15</c:f>
              <c:numCache>
                <c:formatCode>General</c:formatCode>
                <c:ptCount val="11"/>
                <c:pt idx="0">
                  <c:v>184</c:v>
                </c:pt>
                <c:pt idx="1">
                  <c:v>59</c:v>
                </c:pt>
                <c:pt idx="2">
                  <c:v>96</c:v>
                </c:pt>
                <c:pt idx="3">
                  <c:v>102</c:v>
                </c:pt>
                <c:pt idx="4">
                  <c:v>170</c:v>
                </c:pt>
                <c:pt idx="5">
                  <c:v>247</c:v>
                </c:pt>
                <c:pt idx="6">
                  <c:v>265</c:v>
                </c:pt>
                <c:pt idx="7">
                  <c:v>355</c:v>
                </c:pt>
                <c:pt idx="8">
                  <c:v>381</c:v>
                </c:pt>
                <c:pt idx="9">
                  <c:v>261</c:v>
                </c:pt>
                <c:pt idx="10">
                  <c:v>365</c:v>
                </c:pt>
              </c:numCache>
            </c:numRef>
          </c:val>
          <c:extLst>
            <c:ext xmlns:c16="http://schemas.microsoft.com/office/drawing/2014/chart" uri="{C3380CC4-5D6E-409C-BE32-E72D297353CC}">
              <c16:uniqueId val="{00000000-3ACF-4962-9730-DD87611EB47D}"/>
            </c:ext>
          </c:extLst>
        </c:ser>
        <c:dLbls>
          <c:showLegendKey val="0"/>
          <c:showVal val="1"/>
          <c:showCatName val="0"/>
          <c:showSerName val="0"/>
          <c:showPercent val="0"/>
          <c:showBubbleSize val="0"/>
        </c:dLbls>
        <c:gapWidth val="75"/>
        <c:axId val="83438208"/>
        <c:axId val="83448576"/>
      </c:barChart>
      <c:catAx>
        <c:axId val="83438208"/>
        <c:scaling>
          <c:orientation val="minMax"/>
        </c:scaling>
        <c:delete val="0"/>
        <c:axPos val="b"/>
        <c:title>
          <c:tx>
            <c:rich>
              <a:bodyPr/>
              <a:lstStyle/>
              <a:p>
                <a:pPr>
                  <a:defRPr/>
                </a:pPr>
                <a:r>
                  <a:rPr lang="en-US" dirty="0"/>
                  <a:t>Average C Value Across Ecoregions</a:t>
                </a:r>
              </a:p>
            </c:rich>
          </c:tx>
          <c:overlay val="0"/>
        </c:title>
        <c:numFmt formatCode="General" sourceLinked="1"/>
        <c:majorTickMark val="none"/>
        <c:minorTickMark val="none"/>
        <c:tickLblPos val="nextTo"/>
        <c:crossAx val="83448576"/>
        <c:crosses val="autoZero"/>
        <c:auto val="1"/>
        <c:lblAlgn val="ctr"/>
        <c:lblOffset val="100"/>
        <c:noMultiLvlLbl val="0"/>
      </c:catAx>
      <c:valAx>
        <c:axId val="83448576"/>
        <c:scaling>
          <c:orientation val="minMax"/>
          <c:max val="600"/>
        </c:scaling>
        <c:delete val="0"/>
        <c:axPos val="l"/>
        <c:title>
          <c:tx>
            <c:rich>
              <a:bodyPr rot="-5400000" vert="horz"/>
              <a:lstStyle/>
              <a:p>
                <a:pPr>
                  <a:defRPr/>
                </a:pPr>
                <a:r>
                  <a:rPr lang="en-US" dirty="0"/>
                  <a:t>Number</a:t>
                </a:r>
                <a:r>
                  <a:rPr lang="en-US" baseline="0" dirty="0"/>
                  <a:t> of Taxa</a:t>
                </a:r>
                <a:endParaRPr lang="en-US" dirty="0"/>
              </a:p>
            </c:rich>
          </c:tx>
          <c:layout>
            <c:manualLayout>
              <c:xMode val="edge"/>
              <c:yMode val="edge"/>
              <c:x val="2.5500919890466531E-2"/>
              <c:y val="0.16030876348789738"/>
            </c:manualLayout>
          </c:layout>
          <c:overlay val="0"/>
        </c:title>
        <c:numFmt formatCode="General" sourceLinked="1"/>
        <c:majorTickMark val="none"/>
        <c:minorTickMark val="none"/>
        <c:tickLblPos val="nextTo"/>
        <c:crossAx val="83438208"/>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000">
                <a:solidFill>
                  <a:schemeClr val="accent6"/>
                </a:solidFill>
              </a:defRPr>
            </a:pPr>
            <a:r>
              <a:rPr lang="en-US" sz="2000" baseline="0" dirty="0">
                <a:solidFill>
                  <a:schemeClr val="accent6"/>
                </a:solidFill>
              </a:rPr>
              <a:t>Annual Species</a:t>
            </a:r>
            <a:endParaRPr lang="en-US" sz="2000" dirty="0">
              <a:solidFill>
                <a:schemeClr val="accent6"/>
              </a:solidFill>
            </a:endParaRPr>
          </a:p>
        </c:rich>
      </c:tx>
      <c:layout>
        <c:manualLayout>
          <c:xMode val="edge"/>
          <c:yMode val="edge"/>
          <c:x val="0.35548320655369831"/>
          <c:y val="5.9389904211429236E-2"/>
        </c:manualLayout>
      </c:layout>
      <c:overlay val="0"/>
    </c:title>
    <c:autoTitleDeleted val="0"/>
    <c:plotArea>
      <c:layout>
        <c:manualLayout>
          <c:layoutTarget val="inner"/>
          <c:xMode val="edge"/>
          <c:yMode val="edge"/>
          <c:x val="0.22913253141456486"/>
          <c:y val="0.1920478046091407"/>
          <c:w val="0.72368186840115201"/>
          <c:h val="0.56958329138354002"/>
        </c:manualLayout>
      </c:layout>
      <c:barChart>
        <c:barDir val="col"/>
        <c:grouping val="clustered"/>
        <c:varyColors val="0"/>
        <c:ser>
          <c:idx val="0"/>
          <c:order val="0"/>
          <c:tx>
            <c:strRef>
              <c:f>overall!$AX$27</c:f>
              <c:strCache>
                <c:ptCount val="1"/>
                <c:pt idx="0">
                  <c:v>Average C Value Across Ecoregions</c:v>
                </c:pt>
              </c:strCache>
            </c:strRef>
          </c:tx>
          <c:spPr>
            <a:gradFill flip="none" rotWithShape="1">
              <a:gsLst>
                <a:gs pos="0">
                  <a:srgbClr val="9BBB59">
                    <a:lumMod val="40000"/>
                    <a:lumOff val="60000"/>
                    <a:shade val="30000"/>
                    <a:satMod val="115000"/>
                  </a:srgbClr>
                </a:gs>
                <a:gs pos="50000">
                  <a:srgbClr val="9BBB59">
                    <a:lumMod val="40000"/>
                    <a:lumOff val="60000"/>
                    <a:shade val="67500"/>
                    <a:satMod val="115000"/>
                  </a:srgbClr>
                </a:gs>
                <a:gs pos="100000">
                  <a:srgbClr val="9BBB59">
                    <a:lumMod val="40000"/>
                    <a:lumOff val="60000"/>
                    <a:shade val="100000"/>
                    <a:satMod val="115000"/>
                  </a:srgbClr>
                </a:gs>
              </a:gsLst>
              <a:lin ang="0" scaled="1"/>
              <a:tileRect/>
            </a:gradFill>
            <a:effectLst>
              <a:outerShdw blurRad="50800" dist="38100" dir="2700000" algn="tl" rotWithShape="0">
                <a:prstClr val="black">
                  <a:alpha val="40000"/>
                </a:prstClr>
              </a:outerShdw>
            </a:effectLst>
          </c:spPr>
          <c:invertIfNegative val="0"/>
          <c:dPt>
            <c:idx val="0"/>
            <c:invertIfNegative val="0"/>
            <c:bubble3D val="0"/>
            <c:spPr>
              <a:gradFill flip="none" rotWithShape="1">
                <a:gsLst>
                  <a:gs pos="0">
                    <a:prstClr val="black">
                      <a:lumMod val="75000"/>
                      <a:lumOff val="25000"/>
                      <a:shade val="30000"/>
                      <a:satMod val="115000"/>
                    </a:prstClr>
                  </a:gs>
                  <a:gs pos="50000">
                    <a:prstClr val="black">
                      <a:lumMod val="75000"/>
                      <a:lumOff val="25000"/>
                      <a:shade val="67500"/>
                      <a:satMod val="115000"/>
                    </a:prstClr>
                  </a:gs>
                  <a:gs pos="100000">
                    <a:prstClr val="black">
                      <a:lumMod val="75000"/>
                      <a:lumOff val="25000"/>
                      <a:shade val="100000"/>
                      <a:satMod val="115000"/>
                    </a:prstClr>
                  </a:gs>
                </a:gsLst>
                <a:lin ang="0" scaled="1"/>
                <a:tileRect/>
              </a:gradFill>
              <a:effectLst>
                <a:outerShdw blurRad="50800" dist="38100" dir="2700000" algn="tl" rotWithShape="0">
                  <a:prstClr val="black">
                    <a:alpha val="40000"/>
                  </a:prstClr>
                </a:outerShdw>
              </a:effectLst>
            </c:spPr>
            <c:extLst>
              <c:ext xmlns:c16="http://schemas.microsoft.com/office/drawing/2014/chart" uri="{C3380CC4-5D6E-409C-BE32-E72D297353CC}">
                <c16:uniqueId val="{00000000-98D9-4AB4-9CCE-3E68BDA9FFD1}"/>
              </c:ext>
            </c:extLst>
          </c:dPt>
          <c:cat>
            <c:numRef>
              <c:f>overall!$AX$28:$AX$38</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overall!$AY$28:$AY$38</c:f>
              <c:numCache>
                <c:formatCode>General</c:formatCode>
                <c:ptCount val="11"/>
                <c:pt idx="0">
                  <c:v>69</c:v>
                </c:pt>
                <c:pt idx="1">
                  <c:v>16</c:v>
                </c:pt>
                <c:pt idx="2">
                  <c:v>24</c:v>
                </c:pt>
                <c:pt idx="3">
                  <c:v>32</c:v>
                </c:pt>
                <c:pt idx="4">
                  <c:v>36</c:v>
                </c:pt>
                <c:pt idx="5">
                  <c:v>33</c:v>
                </c:pt>
                <c:pt idx="6">
                  <c:v>26</c:v>
                </c:pt>
                <c:pt idx="7">
                  <c:v>32</c:v>
                </c:pt>
                <c:pt idx="8">
                  <c:v>26</c:v>
                </c:pt>
                <c:pt idx="9">
                  <c:v>8</c:v>
                </c:pt>
                <c:pt idx="10">
                  <c:v>2</c:v>
                </c:pt>
              </c:numCache>
            </c:numRef>
          </c:val>
          <c:extLst>
            <c:ext xmlns:c16="http://schemas.microsoft.com/office/drawing/2014/chart" uri="{C3380CC4-5D6E-409C-BE32-E72D297353CC}">
              <c16:uniqueId val="{00000001-98D9-4AB4-9CCE-3E68BDA9FFD1}"/>
            </c:ext>
          </c:extLst>
        </c:ser>
        <c:dLbls>
          <c:showLegendKey val="0"/>
          <c:showVal val="0"/>
          <c:showCatName val="0"/>
          <c:showSerName val="0"/>
          <c:showPercent val="0"/>
          <c:showBubbleSize val="0"/>
        </c:dLbls>
        <c:gapWidth val="150"/>
        <c:axId val="83551744"/>
        <c:axId val="83553664"/>
      </c:barChart>
      <c:catAx>
        <c:axId val="83551744"/>
        <c:scaling>
          <c:orientation val="minMax"/>
        </c:scaling>
        <c:delete val="0"/>
        <c:axPos val="b"/>
        <c:title>
          <c:tx>
            <c:rich>
              <a:bodyPr/>
              <a:lstStyle/>
              <a:p>
                <a:pPr>
                  <a:defRPr sz="1200"/>
                </a:pPr>
                <a:r>
                  <a:rPr lang="en-US" sz="1200" dirty="0"/>
                  <a:t>Average C Value Across Ecoregions</a:t>
                </a:r>
              </a:p>
            </c:rich>
          </c:tx>
          <c:overlay val="0"/>
        </c:title>
        <c:numFmt formatCode="General" sourceLinked="1"/>
        <c:majorTickMark val="out"/>
        <c:minorTickMark val="none"/>
        <c:tickLblPos val="nextTo"/>
        <c:crossAx val="83553664"/>
        <c:crosses val="autoZero"/>
        <c:auto val="1"/>
        <c:lblAlgn val="ctr"/>
        <c:lblOffset val="100"/>
        <c:noMultiLvlLbl val="0"/>
      </c:catAx>
      <c:valAx>
        <c:axId val="83553664"/>
        <c:scaling>
          <c:orientation val="minMax"/>
          <c:max val="500"/>
        </c:scaling>
        <c:delete val="0"/>
        <c:axPos val="l"/>
        <c:majorGridlines/>
        <c:title>
          <c:tx>
            <c:rich>
              <a:bodyPr rot="-5400000" vert="horz"/>
              <a:lstStyle/>
              <a:p>
                <a:pPr>
                  <a:defRPr sz="1100"/>
                </a:pPr>
                <a:r>
                  <a:rPr lang="en-US" sz="1100"/>
                  <a:t>Number of Species</a:t>
                </a:r>
              </a:p>
            </c:rich>
          </c:tx>
          <c:layout>
            <c:manualLayout>
              <c:xMode val="edge"/>
              <c:yMode val="edge"/>
              <c:x val="2.1448000083765458E-2"/>
              <c:y val="0.3389149940390041"/>
            </c:manualLayout>
          </c:layout>
          <c:overlay val="0"/>
        </c:title>
        <c:numFmt formatCode="General" sourceLinked="1"/>
        <c:majorTickMark val="out"/>
        <c:minorTickMark val="none"/>
        <c:tickLblPos val="nextTo"/>
        <c:crossAx val="83551744"/>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chemeClr val="accent6"/>
                </a:solidFill>
                <a:latin typeface="+mn-lt"/>
                <a:ea typeface="+mn-ea"/>
                <a:cs typeface="+mn-cs"/>
              </a:defRPr>
            </a:pPr>
            <a:r>
              <a:rPr lang="en-US" sz="1800" b="1" i="0" baseline="0" dirty="0">
                <a:solidFill>
                  <a:schemeClr val="accent6"/>
                </a:solidFill>
              </a:rPr>
              <a:t>Wetland B</a:t>
            </a:r>
            <a:r>
              <a:rPr lang="en-US" sz="1800" dirty="0">
                <a:solidFill>
                  <a:schemeClr val="accent6"/>
                </a:solidFill>
              </a:rPr>
              <a:t>iennial/Perennial Species Occurring in the Southeast</a:t>
            </a:r>
          </a:p>
        </c:rich>
      </c:tx>
      <c:layout>
        <c:manualLayout>
          <c:xMode val="edge"/>
          <c:yMode val="edge"/>
          <c:x val="0.14069449652126859"/>
          <c:y val="2.3366191145256107E-2"/>
        </c:manualLayout>
      </c:layout>
      <c:overlay val="0"/>
    </c:title>
    <c:autoTitleDeleted val="0"/>
    <c:plotArea>
      <c:layout/>
      <c:barChart>
        <c:barDir val="col"/>
        <c:grouping val="clustered"/>
        <c:varyColors val="0"/>
        <c:ser>
          <c:idx val="0"/>
          <c:order val="0"/>
          <c:tx>
            <c:strRef>
              <c:f>overall!$AX$27</c:f>
              <c:strCache>
                <c:ptCount val="1"/>
                <c:pt idx="0">
                  <c:v>Average C Value Across Ecoregions</c:v>
                </c:pt>
              </c:strCache>
            </c:strRef>
          </c:tx>
          <c:spPr>
            <a:gradFill flip="none" rotWithShape="1">
              <a:gsLst>
                <a:gs pos="0">
                  <a:srgbClr val="F79646">
                    <a:lumMod val="60000"/>
                    <a:lumOff val="40000"/>
                    <a:shade val="30000"/>
                    <a:satMod val="115000"/>
                  </a:srgbClr>
                </a:gs>
                <a:gs pos="50000">
                  <a:srgbClr val="F79646">
                    <a:lumMod val="60000"/>
                    <a:lumOff val="40000"/>
                    <a:shade val="67500"/>
                    <a:satMod val="115000"/>
                  </a:srgbClr>
                </a:gs>
                <a:gs pos="100000">
                  <a:srgbClr val="F79646">
                    <a:lumMod val="60000"/>
                    <a:lumOff val="40000"/>
                    <a:shade val="100000"/>
                    <a:satMod val="115000"/>
                  </a:srgbClr>
                </a:gs>
              </a:gsLst>
              <a:lin ang="0" scaled="1"/>
              <a:tileRect/>
            </a:gradFill>
            <a:effectLst>
              <a:outerShdw blurRad="50800" dist="38100" dir="2700000" algn="tl" rotWithShape="0">
                <a:prstClr val="black">
                  <a:alpha val="40000"/>
                </a:prstClr>
              </a:outerShdw>
            </a:effectLst>
          </c:spPr>
          <c:invertIfNegative val="0"/>
          <c:dPt>
            <c:idx val="0"/>
            <c:invertIfNegative val="0"/>
            <c:bubble3D val="0"/>
            <c:spPr>
              <a:gradFill flip="none" rotWithShape="1">
                <a:gsLst>
                  <a:gs pos="0">
                    <a:prstClr val="black">
                      <a:lumMod val="75000"/>
                      <a:lumOff val="25000"/>
                      <a:shade val="30000"/>
                      <a:satMod val="115000"/>
                    </a:prstClr>
                  </a:gs>
                  <a:gs pos="50000">
                    <a:prstClr val="black">
                      <a:lumMod val="75000"/>
                      <a:lumOff val="25000"/>
                      <a:shade val="67500"/>
                      <a:satMod val="115000"/>
                    </a:prstClr>
                  </a:gs>
                  <a:gs pos="100000">
                    <a:prstClr val="black">
                      <a:lumMod val="75000"/>
                      <a:lumOff val="25000"/>
                      <a:shade val="100000"/>
                      <a:satMod val="115000"/>
                    </a:prstClr>
                  </a:gs>
                </a:gsLst>
                <a:lin ang="0" scaled="1"/>
                <a:tileRect/>
              </a:gradFill>
              <a:effectLst>
                <a:outerShdw blurRad="50800" dist="38100" dir="2700000" algn="tl" rotWithShape="0">
                  <a:prstClr val="black">
                    <a:alpha val="40000"/>
                  </a:prstClr>
                </a:outerShdw>
              </a:effectLst>
            </c:spPr>
            <c:extLst>
              <c:ext xmlns:c16="http://schemas.microsoft.com/office/drawing/2014/chart" uri="{C3380CC4-5D6E-409C-BE32-E72D297353CC}">
                <c16:uniqueId val="{00000000-60E6-4A29-B42C-D24EB7C628F5}"/>
              </c:ext>
            </c:extLst>
          </c:dPt>
          <c:cat>
            <c:numRef>
              <c:f>overall!$AX$28:$AX$38</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overall!$AZ$28:$AZ$38</c:f>
              <c:numCache>
                <c:formatCode>General</c:formatCode>
                <c:ptCount val="11"/>
                <c:pt idx="0">
                  <c:v>196</c:v>
                </c:pt>
                <c:pt idx="1">
                  <c:v>15</c:v>
                </c:pt>
                <c:pt idx="2">
                  <c:v>41</c:v>
                </c:pt>
                <c:pt idx="3">
                  <c:v>69</c:v>
                </c:pt>
                <c:pt idx="4">
                  <c:v>160</c:v>
                </c:pt>
                <c:pt idx="5">
                  <c:v>261</c:v>
                </c:pt>
                <c:pt idx="6">
                  <c:v>338</c:v>
                </c:pt>
                <c:pt idx="7">
                  <c:v>476</c:v>
                </c:pt>
                <c:pt idx="8">
                  <c:v>322</c:v>
                </c:pt>
                <c:pt idx="9">
                  <c:v>170</c:v>
                </c:pt>
                <c:pt idx="10">
                  <c:v>63</c:v>
                </c:pt>
              </c:numCache>
            </c:numRef>
          </c:val>
          <c:extLst>
            <c:ext xmlns:c16="http://schemas.microsoft.com/office/drawing/2014/chart" uri="{C3380CC4-5D6E-409C-BE32-E72D297353CC}">
              <c16:uniqueId val="{00000001-60E6-4A29-B42C-D24EB7C628F5}"/>
            </c:ext>
          </c:extLst>
        </c:ser>
        <c:dLbls>
          <c:showLegendKey val="0"/>
          <c:showVal val="0"/>
          <c:showCatName val="0"/>
          <c:showSerName val="0"/>
          <c:showPercent val="0"/>
          <c:showBubbleSize val="0"/>
        </c:dLbls>
        <c:gapWidth val="150"/>
        <c:axId val="90979712"/>
        <c:axId val="91010560"/>
      </c:barChart>
      <c:catAx>
        <c:axId val="90979712"/>
        <c:scaling>
          <c:orientation val="minMax"/>
        </c:scaling>
        <c:delete val="0"/>
        <c:axPos val="b"/>
        <c:title>
          <c:tx>
            <c:rich>
              <a:bodyPr/>
              <a:lstStyle/>
              <a:p>
                <a:pPr>
                  <a:defRPr sz="1100"/>
                </a:pPr>
                <a:r>
                  <a:rPr lang="en-US" sz="1100"/>
                  <a:t>Average C Value Across Ecoregions</a:t>
                </a:r>
              </a:p>
            </c:rich>
          </c:tx>
          <c:overlay val="0"/>
        </c:title>
        <c:numFmt formatCode="General" sourceLinked="1"/>
        <c:majorTickMark val="out"/>
        <c:minorTickMark val="none"/>
        <c:tickLblPos val="nextTo"/>
        <c:crossAx val="91010560"/>
        <c:crosses val="autoZero"/>
        <c:auto val="1"/>
        <c:lblAlgn val="ctr"/>
        <c:lblOffset val="100"/>
        <c:noMultiLvlLbl val="0"/>
      </c:catAx>
      <c:valAx>
        <c:axId val="91010560"/>
        <c:scaling>
          <c:orientation val="minMax"/>
        </c:scaling>
        <c:delete val="0"/>
        <c:axPos val="l"/>
        <c:majorGridlines/>
        <c:title>
          <c:tx>
            <c:rich>
              <a:bodyPr rot="-5400000" vert="horz"/>
              <a:lstStyle/>
              <a:p>
                <a:pPr>
                  <a:defRPr sz="1100"/>
                </a:pPr>
                <a:r>
                  <a:rPr lang="en-US" sz="1100"/>
                  <a:t>Number of Species</a:t>
                </a:r>
              </a:p>
            </c:rich>
          </c:tx>
          <c:layout>
            <c:manualLayout>
              <c:xMode val="edge"/>
              <c:yMode val="edge"/>
              <c:x val="1.4233611901182419E-2"/>
              <c:y val="0.30238631823624057"/>
            </c:manualLayout>
          </c:layout>
          <c:overlay val="0"/>
        </c:title>
        <c:numFmt formatCode="General" sourceLinked="1"/>
        <c:majorTickMark val="out"/>
        <c:minorTickMark val="none"/>
        <c:tickLblPos val="nextTo"/>
        <c:crossAx val="90979712"/>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800">
                <a:solidFill>
                  <a:schemeClr val="accent6"/>
                </a:solidFill>
              </a:defRPr>
            </a:pPr>
            <a:r>
              <a:rPr lang="en-US" sz="1800" baseline="0" dirty="0">
                <a:solidFill>
                  <a:schemeClr val="accent6"/>
                </a:solidFill>
              </a:rPr>
              <a:t>Wetland Annual Species Occurring in the Southeast</a:t>
            </a:r>
            <a:endParaRPr lang="en-US" sz="1800" dirty="0">
              <a:solidFill>
                <a:schemeClr val="accent6"/>
              </a:solidFill>
            </a:endParaRPr>
          </a:p>
        </c:rich>
      </c:tx>
      <c:overlay val="0"/>
    </c:title>
    <c:autoTitleDeleted val="0"/>
    <c:plotArea>
      <c:layout/>
      <c:barChart>
        <c:barDir val="col"/>
        <c:grouping val="clustered"/>
        <c:varyColors val="0"/>
        <c:ser>
          <c:idx val="0"/>
          <c:order val="0"/>
          <c:tx>
            <c:strRef>
              <c:f>overall!$AX$27</c:f>
              <c:strCache>
                <c:ptCount val="1"/>
                <c:pt idx="0">
                  <c:v>Average C Value Across Ecoregions</c:v>
                </c:pt>
              </c:strCache>
            </c:strRef>
          </c:tx>
          <c:spPr>
            <a:gradFill flip="none" rotWithShape="1">
              <a:gsLst>
                <a:gs pos="0">
                  <a:srgbClr val="9BBB59">
                    <a:lumMod val="40000"/>
                    <a:lumOff val="60000"/>
                    <a:shade val="30000"/>
                    <a:satMod val="115000"/>
                  </a:srgbClr>
                </a:gs>
                <a:gs pos="50000">
                  <a:srgbClr val="9BBB59">
                    <a:lumMod val="40000"/>
                    <a:lumOff val="60000"/>
                    <a:shade val="67500"/>
                    <a:satMod val="115000"/>
                  </a:srgbClr>
                </a:gs>
                <a:gs pos="100000">
                  <a:srgbClr val="9BBB59">
                    <a:lumMod val="40000"/>
                    <a:lumOff val="60000"/>
                    <a:shade val="100000"/>
                    <a:satMod val="115000"/>
                  </a:srgbClr>
                </a:gs>
              </a:gsLst>
              <a:lin ang="0" scaled="1"/>
              <a:tileRect/>
            </a:gradFill>
            <a:effectLst>
              <a:outerShdw blurRad="50800" dist="38100" dir="2700000" algn="tl" rotWithShape="0">
                <a:prstClr val="black">
                  <a:alpha val="40000"/>
                </a:prstClr>
              </a:outerShdw>
            </a:effectLst>
          </c:spPr>
          <c:invertIfNegative val="0"/>
          <c:dPt>
            <c:idx val="0"/>
            <c:invertIfNegative val="0"/>
            <c:bubble3D val="0"/>
            <c:spPr>
              <a:gradFill flip="none" rotWithShape="1">
                <a:gsLst>
                  <a:gs pos="0">
                    <a:prstClr val="black">
                      <a:lumMod val="75000"/>
                      <a:lumOff val="25000"/>
                      <a:shade val="30000"/>
                      <a:satMod val="115000"/>
                    </a:prstClr>
                  </a:gs>
                  <a:gs pos="50000">
                    <a:prstClr val="black">
                      <a:lumMod val="75000"/>
                      <a:lumOff val="25000"/>
                      <a:shade val="67500"/>
                      <a:satMod val="115000"/>
                    </a:prstClr>
                  </a:gs>
                  <a:gs pos="100000">
                    <a:prstClr val="black">
                      <a:lumMod val="75000"/>
                      <a:lumOff val="25000"/>
                      <a:shade val="100000"/>
                      <a:satMod val="115000"/>
                    </a:prstClr>
                  </a:gs>
                </a:gsLst>
                <a:lin ang="0" scaled="1"/>
                <a:tileRect/>
              </a:gradFill>
              <a:effectLst>
                <a:outerShdw blurRad="50800" dist="38100" dir="2700000" algn="tl" rotWithShape="0">
                  <a:prstClr val="black">
                    <a:alpha val="40000"/>
                  </a:prstClr>
                </a:outerShdw>
              </a:effectLst>
            </c:spPr>
            <c:extLst>
              <c:ext xmlns:c16="http://schemas.microsoft.com/office/drawing/2014/chart" uri="{C3380CC4-5D6E-409C-BE32-E72D297353CC}">
                <c16:uniqueId val="{00000000-788A-498D-9408-BD4A32F3F7BB}"/>
              </c:ext>
            </c:extLst>
          </c:dPt>
          <c:cat>
            <c:numRef>
              <c:f>overall!$AX$28:$AX$38</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overall!$AY$28:$AY$38</c:f>
              <c:numCache>
                <c:formatCode>General</c:formatCode>
                <c:ptCount val="11"/>
                <c:pt idx="0">
                  <c:v>69</c:v>
                </c:pt>
                <c:pt idx="1">
                  <c:v>16</c:v>
                </c:pt>
                <c:pt idx="2">
                  <c:v>24</c:v>
                </c:pt>
                <c:pt idx="3">
                  <c:v>32</c:v>
                </c:pt>
                <c:pt idx="4">
                  <c:v>36</c:v>
                </c:pt>
                <c:pt idx="5">
                  <c:v>33</c:v>
                </c:pt>
                <c:pt idx="6">
                  <c:v>26</c:v>
                </c:pt>
                <c:pt idx="7">
                  <c:v>32</c:v>
                </c:pt>
                <c:pt idx="8">
                  <c:v>26</c:v>
                </c:pt>
                <c:pt idx="9">
                  <c:v>8</c:v>
                </c:pt>
                <c:pt idx="10">
                  <c:v>2</c:v>
                </c:pt>
              </c:numCache>
            </c:numRef>
          </c:val>
          <c:extLst>
            <c:ext xmlns:c16="http://schemas.microsoft.com/office/drawing/2014/chart" uri="{C3380CC4-5D6E-409C-BE32-E72D297353CC}">
              <c16:uniqueId val="{00000001-788A-498D-9408-BD4A32F3F7BB}"/>
            </c:ext>
          </c:extLst>
        </c:ser>
        <c:dLbls>
          <c:showLegendKey val="0"/>
          <c:showVal val="0"/>
          <c:showCatName val="0"/>
          <c:showSerName val="0"/>
          <c:showPercent val="0"/>
          <c:showBubbleSize val="0"/>
        </c:dLbls>
        <c:gapWidth val="150"/>
        <c:axId val="91036288"/>
        <c:axId val="91083520"/>
      </c:barChart>
      <c:catAx>
        <c:axId val="91036288"/>
        <c:scaling>
          <c:orientation val="minMax"/>
        </c:scaling>
        <c:delete val="0"/>
        <c:axPos val="b"/>
        <c:title>
          <c:tx>
            <c:rich>
              <a:bodyPr/>
              <a:lstStyle/>
              <a:p>
                <a:pPr>
                  <a:defRPr sz="1400"/>
                </a:pPr>
                <a:r>
                  <a:rPr lang="en-US" sz="1400" dirty="0"/>
                  <a:t>Average C Value Across Ecoregions</a:t>
                </a:r>
              </a:p>
            </c:rich>
          </c:tx>
          <c:overlay val="0"/>
        </c:title>
        <c:numFmt formatCode="General" sourceLinked="1"/>
        <c:majorTickMark val="out"/>
        <c:minorTickMark val="none"/>
        <c:tickLblPos val="nextTo"/>
        <c:crossAx val="91083520"/>
        <c:crosses val="autoZero"/>
        <c:auto val="1"/>
        <c:lblAlgn val="ctr"/>
        <c:lblOffset val="100"/>
        <c:noMultiLvlLbl val="0"/>
      </c:catAx>
      <c:valAx>
        <c:axId val="91083520"/>
        <c:scaling>
          <c:orientation val="minMax"/>
          <c:max val="100"/>
        </c:scaling>
        <c:delete val="0"/>
        <c:axPos val="l"/>
        <c:majorGridlines/>
        <c:title>
          <c:tx>
            <c:rich>
              <a:bodyPr rot="-5400000" vert="horz"/>
              <a:lstStyle/>
              <a:p>
                <a:pPr>
                  <a:defRPr sz="1100"/>
                </a:pPr>
                <a:r>
                  <a:rPr lang="en-US" sz="1100"/>
                  <a:t>Number of Species</a:t>
                </a:r>
              </a:p>
            </c:rich>
          </c:tx>
          <c:layout>
            <c:manualLayout>
              <c:xMode val="edge"/>
              <c:yMode val="edge"/>
              <c:x val="2.1448000083765472E-2"/>
              <c:y val="0.33891499403900444"/>
            </c:manualLayout>
          </c:layout>
          <c:overlay val="0"/>
        </c:title>
        <c:numFmt formatCode="General" sourceLinked="1"/>
        <c:majorTickMark val="out"/>
        <c:minorTickMark val="none"/>
        <c:tickLblPos val="nextTo"/>
        <c:crossAx val="91036288"/>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2"/>
          <c:order val="0"/>
          <c:tx>
            <c:strRef>
              <c:f>'Ecoregional Analysis'!$E$24</c:f>
              <c:strCache>
                <c:ptCount val="1"/>
                <c:pt idx="0">
                  <c:v>Unlisted</c:v>
                </c:pt>
              </c:strCache>
            </c:strRef>
          </c:tx>
          <c:spPr>
            <a:solidFill>
              <a:schemeClr val="accent3">
                <a:lumMod val="60000"/>
                <a:lumOff val="40000"/>
              </a:schemeClr>
            </a:solidFill>
            <a:effectLst>
              <a:outerShdw blurRad="50800" dist="38100" dir="2700000" algn="tl" rotWithShape="0">
                <a:prstClr val="black">
                  <a:alpha val="40000"/>
                </a:prstClr>
              </a:outerShdw>
            </a:effectLst>
          </c:spPr>
          <c:invertIfNegative val="0"/>
          <c:dPt>
            <c:idx val="0"/>
            <c:invertIfNegative val="0"/>
            <c:bubble3D val="0"/>
            <c:spPr>
              <a:gradFill flip="none" rotWithShape="1">
                <a:gsLst>
                  <a:gs pos="0">
                    <a:srgbClr val="EEECE1">
                      <a:lumMod val="50000"/>
                      <a:shade val="30000"/>
                      <a:satMod val="115000"/>
                    </a:srgbClr>
                  </a:gs>
                  <a:gs pos="50000">
                    <a:srgbClr val="EEECE1">
                      <a:lumMod val="50000"/>
                      <a:shade val="67500"/>
                      <a:satMod val="115000"/>
                    </a:srgbClr>
                  </a:gs>
                  <a:gs pos="100000">
                    <a:srgbClr val="EEECE1">
                      <a:lumMod val="50000"/>
                      <a:shade val="100000"/>
                      <a:satMod val="115000"/>
                    </a:srgbClr>
                  </a:gs>
                </a:gsLst>
                <a:lin ang="0" scaled="1"/>
                <a:tileRect/>
              </a:gradFill>
              <a:effectLst>
                <a:outerShdw blurRad="50800" dist="38100" dir="2700000" algn="tl" rotWithShape="0">
                  <a:prstClr val="black">
                    <a:alpha val="40000"/>
                  </a:prstClr>
                </a:outerShdw>
              </a:effectLst>
            </c:spPr>
            <c:extLst>
              <c:ext xmlns:c16="http://schemas.microsoft.com/office/drawing/2014/chart" uri="{C3380CC4-5D6E-409C-BE32-E72D297353CC}">
                <c16:uniqueId val="{00000000-6FFD-4C3F-906F-15302C5B5961}"/>
              </c:ext>
            </c:extLst>
          </c:dPt>
          <c:cat>
            <c:numRef>
              <c:f>'Ecoregional Analysis'!$C$25:$C$35</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'Ecoregional Analysis'!$E$25:$E$35</c:f>
              <c:numCache>
                <c:formatCode>General</c:formatCode>
                <c:ptCount val="11"/>
                <c:pt idx="0">
                  <c:v>196</c:v>
                </c:pt>
                <c:pt idx="1">
                  <c:v>12</c:v>
                </c:pt>
                <c:pt idx="2">
                  <c:v>49</c:v>
                </c:pt>
                <c:pt idx="3">
                  <c:v>103</c:v>
                </c:pt>
                <c:pt idx="4">
                  <c:v>221</c:v>
                </c:pt>
                <c:pt idx="5">
                  <c:v>282</c:v>
                </c:pt>
                <c:pt idx="6">
                  <c:v>291</c:v>
                </c:pt>
                <c:pt idx="7">
                  <c:v>275</c:v>
                </c:pt>
                <c:pt idx="8">
                  <c:v>120</c:v>
                </c:pt>
                <c:pt idx="9">
                  <c:v>28</c:v>
                </c:pt>
                <c:pt idx="10">
                  <c:v>2</c:v>
                </c:pt>
              </c:numCache>
            </c:numRef>
          </c:val>
          <c:extLst>
            <c:ext xmlns:c16="http://schemas.microsoft.com/office/drawing/2014/chart" uri="{C3380CC4-5D6E-409C-BE32-E72D297353CC}">
              <c16:uniqueId val="{00000001-6FFD-4C3F-906F-15302C5B5961}"/>
            </c:ext>
          </c:extLst>
        </c:ser>
        <c:ser>
          <c:idx val="1"/>
          <c:order val="1"/>
          <c:tx>
            <c:strRef>
              <c:f>'Ecoregional Analysis'!$D$24</c:f>
              <c:strCache>
                <c:ptCount val="1"/>
                <c:pt idx="0">
                  <c:v>Listed</c:v>
                </c:pt>
              </c:strCache>
            </c:strRef>
          </c:tx>
          <c:invertIfNegative val="0"/>
          <c:cat>
            <c:numRef>
              <c:f>'Ecoregional Analysis'!$C$25:$C$35</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'Ecoregional Analysis'!$D$25:$D$35</c:f>
              <c:numCache>
                <c:formatCode>General</c:formatCode>
                <c:ptCount val="11"/>
                <c:pt idx="4">
                  <c:v>5</c:v>
                </c:pt>
                <c:pt idx="5">
                  <c:v>9</c:v>
                </c:pt>
                <c:pt idx="6">
                  <c:v>13</c:v>
                </c:pt>
                <c:pt idx="7">
                  <c:v>45</c:v>
                </c:pt>
                <c:pt idx="8">
                  <c:v>66</c:v>
                </c:pt>
                <c:pt idx="9">
                  <c:v>27</c:v>
                </c:pt>
                <c:pt idx="10">
                  <c:v>1</c:v>
                </c:pt>
              </c:numCache>
            </c:numRef>
          </c:val>
          <c:extLst>
            <c:ext xmlns:c16="http://schemas.microsoft.com/office/drawing/2014/chart" uri="{C3380CC4-5D6E-409C-BE32-E72D297353CC}">
              <c16:uniqueId val="{00000002-6FFD-4C3F-906F-15302C5B5961}"/>
            </c:ext>
          </c:extLst>
        </c:ser>
        <c:dLbls>
          <c:showLegendKey val="0"/>
          <c:showVal val="0"/>
          <c:showCatName val="0"/>
          <c:showSerName val="0"/>
          <c:showPercent val="0"/>
          <c:showBubbleSize val="0"/>
        </c:dLbls>
        <c:gapWidth val="150"/>
        <c:overlap val="100"/>
        <c:axId val="91213824"/>
        <c:axId val="91215744"/>
      </c:barChart>
      <c:catAx>
        <c:axId val="91213824"/>
        <c:scaling>
          <c:orientation val="minMax"/>
        </c:scaling>
        <c:delete val="0"/>
        <c:axPos val="b"/>
        <c:title>
          <c:tx>
            <c:rich>
              <a:bodyPr/>
              <a:lstStyle/>
              <a:p>
                <a:pPr>
                  <a:defRPr sz="1100"/>
                </a:pPr>
                <a:r>
                  <a:rPr lang="en-US" sz="1100"/>
                  <a:t>C</a:t>
                </a:r>
                <a:r>
                  <a:rPr lang="en-US" sz="1100" baseline="0"/>
                  <a:t> Value</a:t>
                </a:r>
                <a:endParaRPr lang="en-US" sz="1100"/>
              </a:p>
            </c:rich>
          </c:tx>
          <c:overlay val="0"/>
        </c:title>
        <c:numFmt formatCode="General" sourceLinked="1"/>
        <c:majorTickMark val="out"/>
        <c:minorTickMark val="none"/>
        <c:tickLblPos val="nextTo"/>
        <c:crossAx val="91215744"/>
        <c:crosses val="autoZero"/>
        <c:auto val="1"/>
        <c:lblAlgn val="ctr"/>
        <c:lblOffset val="100"/>
        <c:noMultiLvlLbl val="0"/>
      </c:catAx>
      <c:valAx>
        <c:axId val="91215744"/>
        <c:scaling>
          <c:orientation val="minMax"/>
        </c:scaling>
        <c:delete val="0"/>
        <c:axPos val="l"/>
        <c:majorGridlines/>
        <c:title>
          <c:tx>
            <c:rich>
              <a:bodyPr rot="-5400000" vert="horz"/>
              <a:lstStyle/>
              <a:p>
                <a:pPr>
                  <a:defRPr sz="1100"/>
                </a:pPr>
                <a:r>
                  <a:rPr lang="en-US" sz="1100"/>
                  <a:t>Number</a:t>
                </a:r>
                <a:r>
                  <a:rPr lang="en-US" sz="1100" baseline="0"/>
                  <a:t> of Species</a:t>
                </a:r>
                <a:endParaRPr lang="en-US" sz="1100"/>
              </a:p>
            </c:rich>
          </c:tx>
          <c:layout>
            <c:manualLayout>
              <c:xMode val="edge"/>
              <c:yMode val="edge"/>
              <c:x val="2.3684811137738192E-2"/>
              <c:y val="0.12904058867641544"/>
            </c:manualLayout>
          </c:layout>
          <c:overlay val="0"/>
        </c:title>
        <c:numFmt formatCode="General" sourceLinked="1"/>
        <c:majorTickMark val="out"/>
        <c:minorTickMark val="none"/>
        <c:tickLblPos val="nextTo"/>
        <c:crossAx val="91213824"/>
        <c:crosses val="autoZero"/>
        <c:crossBetween val="between"/>
      </c:valAx>
    </c:plotArea>
    <c:legend>
      <c:legendPos val="r"/>
      <c:layout>
        <c:manualLayout>
          <c:xMode val="edge"/>
          <c:yMode val="edge"/>
          <c:x val="0.67903602958721054"/>
          <c:y val="7.688742032245971E-2"/>
          <c:w val="0.19217609162491037"/>
          <c:h val="0.17955849268841412"/>
        </c:manualLayout>
      </c:layout>
      <c:overlay val="0"/>
      <c:txPr>
        <a:bodyPr/>
        <a:lstStyle/>
        <a:p>
          <a:pPr>
            <a:defRPr b="0"/>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0229017884392381"/>
          <c:y val="6.6086426696662912E-2"/>
          <c:w val="0.67738407699037728"/>
          <c:h val="0.65857611548556461"/>
        </c:manualLayout>
      </c:layout>
      <c:barChart>
        <c:barDir val="col"/>
        <c:grouping val="stacked"/>
        <c:varyColors val="0"/>
        <c:ser>
          <c:idx val="2"/>
          <c:order val="0"/>
          <c:tx>
            <c:strRef>
              <c:f>'Ecoregional Analysis'!$E$24</c:f>
              <c:strCache>
                <c:ptCount val="1"/>
                <c:pt idx="0">
                  <c:v>Unlisted</c:v>
                </c:pt>
              </c:strCache>
            </c:strRef>
          </c:tx>
          <c:spPr>
            <a:solidFill>
              <a:srgbClr val="FFC000"/>
            </a:solidFill>
            <a:effectLst>
              <a:outerShdw blurRad="50800" dist="38100" dir="2700000" algn="tl" rotWithShape="0">
                <a:prstClr val="black">
                  <a:alpha val="40000"/>
                </a:prstClr>
              </a:outerShdw>
            </a:effectLst>
          </c:spPr>
          <c:invertIfNegative val="0"/>
          <c:dPt>
            <c:idx val="0"/>
            <c:invertIfNegative val="0"/>
            <c:bubble3D val="0"/>
            <c:spPr>
              <a:gradFill flip="none" rotWithShape="1">
                <a:gsLst>
                  <a:gs pos="0">
                    <a:srgbClr val="EEECE1">
                      <a:lumMod val="50000"/>
                      <a:shade val="30000"/>
                      <a:satMod val="115000"/>
                    </a:srgbClr>
                  </a:gs>
                  <a:gs pos="50000">
                    <a:srgbClr val="EEECE1">
                      <a:lumMod val="50000"/>
                      <a:shade val="67500"/>
                      <a:satMod val="115000"/>
                    </a:srgbClr>
                  </a:gs>
                  <a:gs pos="100000">
                    <a:srgbClr val="EEECE1">
                      <a:lumMod val="50000"/>
                      <a:shade val="100000"/>
                      <a:satMod val="115000"/>
                    </a:srgbClr>
                  </a:gs>
                </a:gsLst>
                <a:lin ang="0" scaled="1"/>
                <a:tileRect/>
              </a:gradFill>
              <a:effectLst>
                <a:outerShdw blurRad="50800" dist="38100" dir="2700000" algn="tl" rotWithShape="0">
                  <a:prstClr val="black">
                    <a:alpha val="40000"/>
                  </a:prstClr>
                </a:outerShdw>
              </a:effectLst>
            </c:spPr>
            <c:extLst>
              <c:ext xmlns:c16="http://schemas.microsoft.com/office/drawing/2014/chart" uri="{C3380CC4-5D6E-409C-BE32-E72D297353CC}">
                <c16:uniqueId val="{00000000-298E-4E1C-9190-C49CBDB0F28A}"/>
              </c:ext>
            </c:extLst>
          </c:dPt>
          <c:cat>
            <c:numRef>
              <c:f>'Ecoregional Analysis'!$K$27:$K$37</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'Ecoregional Analysis'!$M$27:$M$37</c:f>
              <c:numCache>
                <c:formatCode>General</c:formatCode>
                <c:ptCount val="11"/>
                <c:pt idx="0">
                  <c:v>164</c:v>
                </c:pt>
                <c:pt idx="1">
                  <c:v>21</c:v>
                </c:pt>
                <c:pt idx="2">
                  <c:v>59</c:v>
                </c:pt>
                <c:pt idx="3">
                  <c:v>87</c:v>
                </c:pt>
                <c:pt idx="4">
                  <c:v>160</c:v>
                </c:pt>
                <c:pt idx="5">
                  <c:v>223</c:v>
                </c:pt>
                <c:pt idx="6">
                  <c:v>289</c:v>
                </c:pt>
                <c:pt idx="7">
                  <c:v>308</c:v>
                </c:pt>
                <c:pt idx="8">
                  <c:v>212</c:v>
                </c:pt>
                <c:pt idx="9">
                  <c:v>60</c:v>
                </c:pt>
                <c:pt idx="10">
                  <c:v>9</c:v>
                </c:pt>
              </c:numCache>
            </c:numRef>
          </c:val>
          <c:extLst>
            <c:ext xmlns:c16="http://schemas.microsoft.com/office/drawing/2014/chart" uri="{C3380CC4-5D6E-409C-BE32-E72D297353CC}">
              <c16:uniqueId val="{00000001-298E-4E1C-9190-C49CBDB0F28A}"/>
            </c:ext>
          </c:extLst>
        </c:ser>
        <c:ser>
          <c:idx val="1"/>
          <c:order val="1"/>
          <c:tx>
            <c:strRef>
              <c:f>'Ecoregional Analysis'!$D$24</c:f>
              <c:strCache>
                <c:ptCount val="1"/>
                <c:pt idx="0">
                  <c:v>Listed</c:v>
                </c:pt>
              </c:strCache>
            </c:strRef>
          </c:tx>
          <c:invertIfNegative val="0"/>
          <c:cat>
            <c:numRef>
              <c:f>'Ecoregional Analysis'!$K$27:$K$37</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'Ecoregional Analysis'!$L$27:$L$37</c:f>
              <c:numCache>
                <c:formatCode>General</c:formatCode>
                <c:ptCount val="11"/>
                <c:pt idx="5">
                  <c:v>7</c:v>
                </c:pt>
                <c:pt idx="6">
                  <c:v>11</c:v>
                </c:pt>
                <c:pt idx="7">
                  <c:v>27</c:v>
                </c:pt>
                <c:pt idx="8">
                  <c:v>60</c:v>
                </c:pt>
                <c:pt idx="9">
                  <c:v>51</c:v>
                </c:pt>
                <c:pt idx="10">
                  <c:v>12</c:v>
                </c:pt>
              </c:numCache>
            </c:numRef>
          </c:val>
          <c:extLst>
            <c:ext xmlns:c16="http://schemas.microsoft.com/office/drawing/2014/chart" uri="{C3380CC4-5D6E-409C-BE32-E72D297353CC}">
              <c16:uniqueId val="{00000002-298E-4E1C-9190-C49CBDB0F28A}"/>
            </c:ext>
          </c:extLst>
        </c:ser>
        <c:dLbls>
          <c:showLegendKey val="0"/>
          <c:showVal val="0"/>
          <c:showCatName val="0"/>
          <c:showSerName val="0"/>
          <c:showPercent val="0"/>
          <c:showBubbleSize val="0"/>
        </c:dLbls>
        <c:gapWidth val="150"/>
        <c:overlap val="100"/>
        <c:axId val="91232896"/>
        <c:axId val="91239168"/>
      </c:barChart>
      <c:catAx>
        <c:axId val="91232896"/>
        <c:scaling>
          <c:orientation val="minMax"/>
        </c:scaling>
        <c:delete val="0"/>
        <c:axPos val="b"/>
        <c:title>
          <c:tx>
            <c:rich>
              <a:bodyPr/>
              <a:lstStyle/>
              <a:p>
                <a:pPr>
                  <a:defRPr sz="1100"/>
                </a:pPr>
                <a:r>
                  <a:rPr lang="en-US" sz="1100"/>
                  <a:t>C</a:t>
                </a:r>
                <a:r>
                  <a:rPr lang="en-US" sz="1100" baseline="0"/>
                  <a:t> Value</a:t>
                </a:r>
              </a:p>
            </c:rich>
          </c:tx>
          <c:overlay val="0"/>
        </c:title>
        <c:numFmt formatCode="General" sourceLinked="1"/>
        <c:majorTickMark val="out"/>
        <c:minorTickMark val="none"/>
        <c:tickLblPos val="nextTo"/>
        <c:crossAx val="91239168"/>
        <c:crosses val="autoZero"/>
        <c:auto val="1"/>
        <c:lblAlgn val="ctr"/>
        <c:lblOffset val="100"/>
        <c:noMultiLvlLbl val="0"/>
      </c:catAx>
      <c:valAx>
        <c:axId val="91239168"/>
        <c:scaling>
          <c:orientation val="minMax"/>
          <c:max val="350"/>
        </c:scaling>
        <c:delete val="0"/>
        <c:axPos val="l"/>
        <c:majorGridlines/>
        <c:title>
          <c:tx>
            <c:rich>
              <a:bodyPr rot="-5400000" vert="horz"/>
              <a:lstStyle/>
              <a:p>
                <a:pPr>
                  <a:defRPr sz="1100"/>
                </a:pPr>
                <a:r>
                  <a:rPr lang="en-US" sz="1100"/>
                  <a:t>Number</a:t>
                </a:r>
                <a:r>
                  <a:rPr lang="en-US" sz="1100" baseline="0"/>
                  <a:t> of Species</a:t>
                </a:r>
                <a:endParaRPr lang="en-US" sz="1100"/>
              </a:p>
            </c:rich>
          </c:tx>
          <c:layout>
            <c:manualLayout>
              <c:xMode val="edge"/>
              <c:yMode val="edge"/>
              <c:x val="1.9178227721534807E-2"/>
              <c:y val="0.12308820772403449"/>
            </c:manualLayout>
          </c:layout>
          <c:overlay val="0"/>
        </c:title>
        <c:numFmt formatCode="General" sourceLinked="1"/>
        <c:majorTickMark val="out"/>
        <c:minorTickMark val="none"/>
        <c:tickLblPos val="nextTo"/>
        <c:crossAx val="91232896"/>
        <c:crosses val="autoZero"/>
        <c:crossBetween val="between"/>
      </c:valAx>
    </c:plotArea>
    <c:legend>
      <c:legendPos val="r"/>
      <c:layout>
        <c:manualLayout>
          <c:xMode val="edge"/>
          <c:yMode val="edge"/>
          <c:x val="0.7561970378702666"/>
          <c:y val="7.0935039370078737E-2"/>
          <c:w val="0.19664530305804798"/>
          <c:h val="0.18551087364079491"/>
        </c:manualLayout>
      </c:layout>
      <c:overlay val="0"/>
      <c:txPr>
        <a:bodyPr/>
        <a:lstStyle/>
        <a:p>
          <a:pPr>
            <a:defRPr b="0"/>
          </a:pPr>
          <a:endParaRPr lang="en-US"/>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2"/>
          <c:order val="0"/>
          <c:tx>
            <c:v>Unlisted</c:v>
          </c:tx>
          <c:spPr>
            <a:solidFill>
              <a:srgbClr val="F36A53"/>
            </a:solidFill>
            <a:effectLst>
              <a:outerShdw blurRad="50800" dist="38100" dir="2700000" algn="tl" rotWithShape="0">
                <a:prstClr val="black">
                  <a:alpha val="40000"/>
                </a:prstClr>
              </a:outerShdw>
            </a:effectLst>
          </c:spPr>
          <c:invertIfNegative val="0"/>
          <c:dPt>
            <c:idx val="0"/>
            <c:invertIfNegative val="0"/>
            <c:bubble3D val="0"/>
            <c:spPr>
              <a:gradFill flip="none" rotWithShape="1">
                <a:gsLst>
                  <a:gs pos="0">
                    <a:srgbClr val="EEECE1">
                      <a:lumMod val="50000"/>
                      <a:shade val="30000"/>
                      <a:satMod val="115000"/>
                    </a:srgbClr>
                  </a:gs>
                  <a:gs pos="50000">
                    <a:srgbClr val="EEECE1">
                      <a:lumMod val="50000"/>
                      <a:shade val="67500"/>
                      <a:satMod val="115000"/>
                    </a:srgbClr>
                  </a:gs>
                  <a:gs pos="100000">
                    <a:srgbClr val="EEECE1">
                      <a:lumMod val="50000"/>
                      <a:shade val="100000"/>
                      <a:satMod val="115000"/>
                    </a:srgbClr>
                  </a:gs>
                </a:gsLst>
                <a:lin ang="0" scaled="1"/>
                <a:tileRect/>
              </a:gradFill>
              <a:effectLst>
                <a:outerShdw blurRad="50800" dist="38100" dir="2700000" algn="tl" rotWithShape="0">
                  <a:prstClr val="black">
                    <a:alpha val="40000"/>
                  </a:prstClr>
                </a:outerShdw>
              </a:effectLst>
            </c:spPr>
            <c:extLst>
              <c:ext xmlns:c16="http://schemas.microsoft.com/office/drawing/2014/chart" uri="{C3380CC4-5D6E-409C-BE32-E72D297353CC}">
                <c16:uniqueId val="{00000000-17F2-4C64-8205-B09565B40986}"/>
              </c:ext>
            </c:extLst>
          </c:dPt>
          <c:cat>
            <c:numRef>
              <c:f>'Ecoregional Analysis'!$K$27:$K$37</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'Ecoregional Analysis'!$U$27:$U$37</c:f>
              <c:numCache>
                <c:formatCode>General</c:formatCode>
                <c:ptCount val="11"/>
                <c:pt idx="0">
                  <c:v>107</c:v>
                </c:pt>
                <c:pt idx="1">
                  <c:v>18</c:v>
                </c:pt>
                <c:pt idx="2">
                  <c:v>47</c:v>
                </c:pt>
                <c:pt idx="3">
                  <c:v>51</c:v>
                </c:pt>
                <c:pt idx="4">
                  <c:v>117</c:v>
                </c:pt>
                <c:pt idx="5">
                  <c:v>151</c:v>
                </c:pt>
                <c:pt idx="6">
                  <c:v>163</c:v>
                </c:pt>
                <c:pt idx="7">
                  <c:v>176</c:v>
                </c:pt>
                <c:pt idx="8">
                  <c:v>86</c:v>
                </c:pt>
                <c:pt idx="9">
                  <c:v>24</c:v>
                </c:pt>
                <c:pt idx="10">
                  <c:v>2</c:v>
                </c:pt>
              </c:numCache>
            </c:numRef>
          </c:val>
          <c:extLst>
            <c:ext xmlns:c16="http://schemas.microsoft.com/office/drawing/2014/chart" uri="{C3380CC4-5D6E-409C-BE32-E72D297353CC}">
              <c16:uniqueId val="{00000001-17F2-4C64-8205-B09565B40986}"/>
            </c:ext>
          </c:extLst>
        </c:ser>
        <c:ser>
          <c:idx val="1"/>
          <c:order val="1"/>
          <c:tx>
            <c:v>Listed</c:v>
          </c:tx>
          <c:spPr>
            <a:solidFill>
              <a:srgbClr val="C00000"/>
            </a:solidFill>
          </c:spPr>
          <c:invertIfNegative val="0"/>
          <c:cat>
            <c:numRef>
              <c:f>'Ecoregional Analysis'!$K$27:$K$37</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'Ecoregional Analysis'!$T$27:$T$37</c:f>
              <c:numCache>
                <c:formatCode>General</c:formatCode>
                <c:ptCount val="11"/>
                <c:pt idx="6">
                  <c:v>2</c:v>
                </c:pt>
                <c:pt idx="8">
                  <c:v>4</c:v>
                </c:pt>
                <c:pt idx="9">
                  <c:v>9</c:v>
                </c:pt>
                <c:pt idx="10">
                  <c:v>4</c:v>
                </c:pt>
              </c:numCache>
            </c:numRef>
          </c:val>
          <c:extLst>
            <c:ext xmlns:c16="http://schemas.microsoft.com/office/drawing/2014/chart" uri="{C3380CC4-5D6E-409C-BE32-E72D297353CC}">
              <c16:uniqueId val="{00000002-17F2-4C64-8205-B09565B40986}"/>
            </c:ext>
          </c:extLst>
        </c:ser>
        <c:dLbls>
          <c:showLegendKey val="0"/>
          <c:showVal val="0"/>
          <c:showCatName val="0"/>
          <c:showSerName val="0"/>
          <c:showPercent val="0"/>
          <c:showBubbleSize val="0"/>
        </c:dLbls>
        <c:gapWidth val="150"/>
        <c:overlap val="100"/>
        <c:axId val="91289088"/>
        <c:axId val="91291008"/>
      </c:barChart>
      <c:catAx>
        <c:axId val="91289088"/>
        <c:scaling>
          <c:orientation val="minMax"/>
        </c:scaling>
        <c:delete val="0"/>
        <c:axPos val="b"/>
        <c:title>
          <c:tx>
            <c:rich>
              <a:bodyPr/>
              <a:lstStyle/>
              <a:p>
                <a:pPr>
                  <a:defRPr sz="1200"/>
                </a:pPr>
                <a:r>
                  <a:rPr lang="en-US" sz="1200"/>
                  <a:t>C</a:t>
                </a:r>
                <a:r>
                  <a:rPr lang="en-US" sz="1200" baseline="0"/>
                  <a:t> Value</a:t>
                </a:r>
              </a:p>
            </c:rich>
          </c:tx>
          <c:overlay val="0"/>
        </c:title>
        <c:numFmt formatCode="General" sourceLinked="1"/>
        <c:majorTickMark val="out"/>
        <c:minorTickMark val="none"/>
        <c:tickLblPos val="nextTo"/>
        <c:crossAx val="91291008"/>
        <c:crosses val="autoZero"/>
        <c:auto val="1"/>
        <c:lblAlgn val="ctr"/>
        <c:lblOffset val="100"/>
        <c:noMultiLvlLbl val="0"/>
      </c:catAx>
      <c:valAx>
        <c:axId val="91291008"/>
        <c:scaling>
          <c:orientation val="minMax"/>
          <c:max val="350"/>
        </c:scaling>
        <c:delete val="0"/>
        <c:axPos val="l"/>
        <c:majorGridlines/>
        <c:title>
          <c:tx>
            <c:rich>
              <a:bodyPr rot="-5400000" vert="horz"/>
              <a:lstStyle/>
              <a:p>
                <a:pPr>
                  <a:defRPr sz="1100"/>
                </a:pPr>
                <a:r>
                  <a:rPr lang="en-US" sz="1100"/>
                  <a:t>Number</a:t>
                </a:r>
                <a:r>
                  <a:rPr lang="en-US" sz="1100" baseline="0"/>
                  <a:t> of Species</a:t>
                </a:r>
                <a:endParaRPr lang="en-US" sz="1100"/>
              </a:p>
            </c:rich>
          </c:tx>
          <c:layout>
            <c:manualLayout>
              <c:xMode val="edge"/>
              <c:yMode val="edge"/>
              <c:x val="1.917807828369282E-2"/>
              <c:y val="0.12978055257885665"/>
            </c:manualLayout>
          </c:layout>
          <c:overlay val="0"/>
        </c:title>
        <c:numFmt formatCode="General" sourceLinked="1"/>
        <c:majorTickMark val="out"/>
        <c:minorTickMark val="none"/>
        <c:tickLblPos val="nextTo"/>
        <c:crossAx val="91289088"/>
        <c:crosses val="autoZero"/>
        <c:crossBetween val="between"/>
        <c:majorUnit val="50"/>
      </c:valAx>
    </c:plotArea>
    <c:legend>
      <c:legendPos val="r"/>
      <c:layout>
        <c:manualLayout>
          <c:xMode val="edge"/>
          <c:yMode val="edge"/>
          <c:x val="0.65752139678192401"/>
          <c:y val="6.0331733681218906E-2"/>
          <c:w val="0.17524866386520369"/>
          <c:h val="0.19981119763344499"/>
        </c:manualLayout>
      </c:layout>
      <c:overlay val="0"/>
      <c:txPr>
        <a:bodyPr/>
        <a:lstStyle/>
        <a:p>
          <a:pPr>
            <a:defRPr sz="1000" b="0"/>
          </a:pPr>
          <a:endParaRPr lang="en-US"/>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2"/>
          <c:order val="0"/>
          <c:tx>
            <c:v>Unlisted</c:v>
          </c:tx>
          <c:spPr>
            <a:solidFill>
              <a:schemeClr val="tx2">
                <a:lumMod val="60000"/>
                <a:lumOff val="40000"/>
              </a:schemeClr>
            </a:solidFill>
            <a:effectLst>
              <a:outerShdw blurRad="50800" dist="38100" dir="2700000" algn="tl" rotWithShape="0">
                <a:prstClr val="black">
                  <a:alpha val="40000"/>
                </a:prstClr>
              </a:outerShdw>
            </a:effectLst>
          </c:spPr>
          <c:invertIfNegative val="0"/>
          <c:dPt>
            <c:idx val="0"/>
            <c:invertIfNegative val="0"/>
            <c:bubble3D val="0"/>
            <c:spPr>
              <a:gradFill flip="none" rotWithShape="1">
                <a:gsLst>
                  <a:gs pos="0">
                    <a:srgbClr val="EEECE1">
                      <a:lumMod val="50000"/>
                      <a:shade val="30000"/>
                      <a:satMod val="115000"/>
                    </a:srgbClr>
                  </a:gs>
                  <a:gs pos="50000">
                    <a:srgbClr val="EEECE1">
                      <a:lumMod val="50000"/>
                      <a:shade val="67500"/>
                      <a:satMod val="115000"/>
                    </a:srgbClr>
                  </a:gs>
                  <a:gs pos="100000">
                    <a:srgbClr val="EEECE1">
                      <a:lumMod val="50000"/>
                      <a:shade val="100000"/>
                      <a:satMod val="115000"/>
                    </a:srgbClr>
                  </a:gs>
                </a:gsLst>
                <a:lin ang="0" scaled="1"/>
                <a:tileRect/>
              </a:gradFill>
              <a:effectLst>
                <a:outerShdw blurRad="50800" dist="38100" dir="2700000" algn="tl" rotWithShape="0">
                  <a:prstClr val="black">
                    <a:alpha val="40000"/>
                  </a:prstClr>
                </a:outerShdw>
              </a:effectLst>
            </c:spPr>
            <c:extLst>
              <c:ext xmlns:c16="http://schemas.microsoft.com/office/drawing/2014/chart" uri="{C3380CC4-5D6E-409C-BE32-E72D297353CC}">
                <c16:uniqueId val="{00000000-2818-4BCC-823D-DEBAF0EE14C3}"/>
              </c:ext>
            </c:extLst>
          </c:dPt>
          <c:cat>
            <c:numRef>
              <c:f>'Ecoregional Analysis'!$K$27:$K$37</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'Ecoregional Analysis'!$AC$27:$AC$37</c:f>
              <c:numCache>
                <c:formatCode>General</c:formatCode>
                <c:ptCount val="11"/>
                <c:pt idx="0">
                  <c:v>131</c:v>
                </c:pt>
                <c:pt idx="1">
                  <c:v>17</c:v>
                </c:pt>
                <c:pt idx="2">
                  <c:v>52</c:v>
                </c:pt>
                <c:pt idx="3">
                  <c:v>50</c:v>
                </c:pt>
                <c:pt idx="4">
                  <c:v>112</c:v>
                </c:pt>
                <c:pt idx="5">
                  <c:v>139</c:v>
                </c:pt>
                <c:pt idx="6">
                  <c:v>190</c:v>
                </c:pt>
                <c:pt idx="7">
                  <c:v>171</c:v>
                </c:pt>
                <c:pt idx="8">
                  <c:v>119</c:v>
                </c:pt>
                <c:pt idx="9">
                  <c:v>39</c:v>
                </c:pt>
                <c:pt idx="10">
                  <c:v>21</c:v>
                </c:pt>
              </c:numCache>
            </c:numRef>
          </c:val>
          <c:extLst>
            <c:ext xmlns:c16="http://schemas.microsoft.com/office/drawing/2014/chart" uri="{C3380CC4-5D6E-409C-BE32-E72D297353CC}">
              <c16:uniqueId val="{00000001-2818-4BCC-823D-DEBAF0EE14C3}"/>
            </c:ext>
          </c:extLst>
        </c:ser>
        <c:ser>
          <c:idx val="1"/>
          <c:order val="1"/>
          <c:tx>
            <c:v>Listed</c:v>
          </c:tx>
          <c:invertIfNegative val="0"/>
          <c:cat>
            <c:numRef>
              <c:f>'Ecoregional Analysis'!$K$27:$K$37</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'Ecoregional Analysis'!$AB$27:$AB$37</c:f>
              <c:numCache>
                <c:formatCode>General</c:formatCode>
                <c:ptCount val="11"/>
                <c:pt idx="2">
                  <c:v>4</c:v>
                </c:pt>
                <c:pt idx="4">
                  <c:v>2</c:v>
                </c:pt>
                <c:pt idx="5">
                  <c:v>8</c:v>
                </c:pt>
                <c:pt idx="6">
                  <c:v>12</c:v>
                </c:pt>
                <c:pt idx="7">
                  <c:v>48</c:v>
                </c:pt>
                <c:pt idx="8">
                  <c:v>87</c:v>
                </c:pt>
                <c:pt idx="9">
                  <c:v>76</c:v>
                </c:pt>
                <c:pt idx="10">
                  <c:v>36</c:v>
                </c:pt>
              </c:numCache>
            </c:numRef>
          </c:val>
          <c:extLst>
            <c:ext xmlns:c16="http://schemas.microsoft.com/office/drawing/2014/chart" uri="{C3380CC4-5D6E-409C-BE32-E72D297353CC}">
              <c16:uniqueId val="{00000002-2818-4BCC-823D-DEBAF0EE14C3}"/>
            </c:ext>
          </c:extLst>
        </c:ser>
        <c:dLbls>
          <c:showLegendKey val="0"/>
          <c:showVal val="0"/>
          <c:showCatName val="0"/>
          <c:showSerName val="0"/>
          <c:showPercent val="0"/>
          <c:showBubbleSize val="0"/>
        </c:dLbls>
        <c:gapWidth val="150"/>
        <c:overlap val="100"/>
        <c:axId val="91311104"/>
        <c:axId val="91329664"/>
      </c:barChart>
      <c:catAx>
        <c:axId val="91311104"/>
        <c:scaling>
          <c:orientation val="minMax"/>
        </c:scaling>
        <c:delete val="0"/>
        <c:axPos val="b"/>
        <c:title>
          <c:tx>
            <c:rich>
              <a:bodyPr/>
              <a:lstStyle/>
              <a:p>
                <a:pPr>
                  <a:defRPr sz="1100"/>
                </a:pPr>
                <a:r>
                  <a:rPr lang="en-US" sz="1100"/>
                  <a:t>C</a:t>
                </a:r>
                <a:r>
                  <a:rPr lang="en-US" sz="1100" baseline="0"/>
                  <a:t> Value</a:t>
                </a:r>
              </a:p>
            </c:rich>
          </c:tx>
          <c:overlay val="0"/>
        </c:title>
        <c:numFmt formatCode="General" sourceLinked="1"/>
        <c:majorTickMark val="out"/>
        <c:minorTickMark val="none"/>
        <c:tickLblPos val="nextTo"/>
        <c:crossAx val="91329664"/>
        <c:crosses val="autoZero"/>
        <c:auto val="1"/>
        <c:lblAlgn val="ctr"/>
        <c:lblOffset val="100"/>
        <c:noMultiLvlLbl val="0"/>
      </c:catAx>
      <c:valAx>
        <c:axId val="91329664"/>
        <c:scaling>
          <c:orientation val="minMax"/>
          <c:max val="350"/>
        </c:scaling>
        <c:delete val="0"/>
        <c:axPos val="l"/>
        <c:majorGridlines/>
        <c:title>
          <c:tx>
            <c:rich>
              <a:bodyPr rot="-5400000" vert="horz"/>
              <a:lstStyle/>
              <a:p>
                <a:pPr>
                  <a:defRPr sz="1100"/>
                </a:pPr>
                <a:r>
                  <a:rPr lang="en-US" sz="1100"/>
                  <a:t>Number</a:t>
                </a:r>
                <a:r>
                  <a:rPr lang="en-US" sz="1100" baseline="0"/>
                  <a:t> of Species</a:t>
                </a:r>
                <a:endParaRPr lang="en-US" sz="1100"/>
              </a:p>
            </c:rich>
          </c:tx>
          <c:layout>
            <c:manualLayout>
              <c:xMode val="edge"/>
              <c:yMode val="edge"/>
              <c:x val="1.9178149606299221E-2"/>
              <c:y val="0.18546951631046146"/>
            </c:manualLayout>
          </c:layout>
          <c:overlay val="0"/>
        </c:title>
        <c:numFmt formatCode="General" sourceLinked="1"/>
        <c:majorTickMark val="out"/>
        <c:minorTickMark val="none"/>
        <c:tickLblPos val="nextTo"/>
        <c:crossAx val="91311104"/>
        <c:crosses val="autoZero"/>
        <c:crossBetween val="between"/>
      </c:valAx>
    </c:plotArea>
    <c:legend>
      <c:legendPos val="r"/>
      <c:layout>
        <c:manualLayout>
          <c:xMode val="edge"/>
          <c:yMode val="edge"/>
          <c:x val="0.7613385826771657"/>
          <c:y val="0.22524049493813289"/>
          <c:w val="0.1761614173228348"/>
          <c:h val="0.18951901012373479"/>
        </c:manualLayout>
      </c:layout>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2"/>
          <c:order val="0"/>
          <c:tx>
            <c:v>Unlisted</c:v>
          </c:tx>
          <c:spPr>
            <a:solidFill>
              <a:srgbClr val="559B15"/>
            </a:solidFill>
            <a:effectLst>
              <a:outerShdw blurRad="50800" dist="38100" dir="2700000" algn="tl" rotWithShape="0">
                <a:prstClr val="black">
                  <a:alpha val="40000"/>
                </a:prstClr>
              </a:outerShdw>
            </a:effectLst>
          </c:spPr>
          <c:invertIfNegative val="0"/>
          <c:dPt>
            <c:idx val="0"/>
            <c:invertIfNegative val="0"/>
            <c:bubble3D val="0"/>
            <c:spPr>
              <a:gradFill flip="none" rotWithShape="1">
                <a:gsLst>
                  <a:gs pos="0">
                    <a:srgbClr val="EEECE1">
                      <a:lumMod val="50000"/>
                      <a:shade val="30000"/>
                      <a:satMod val="115000"/>
                    </a:srgbClr>
                  </a:gs>
                  <a:gs pos="50000">
                    <a:srgbClr val="EEECE1">
                      <a:lumMod val="50000"/>
                      <a:shade val="67500"/>
                      <a:satMod val="115000"/>
                    </a:srgbClr>
                  </a:gs>
                  <a:gs pos="100000">
                    <a:srgbClr val="EEECE1">
                      <a:lumMod val="50000"/>
                      <a:shade val="100000"/>
                      <a:satMod val="115000"/>
                    </a:srgbClr>
                  </a:gs>
                </a:gsLst>
                <a:lin ang="0" scaled="1"/>
                <a:tileRect/>
              </a:gradFill>
              <a:effectLst>
                <a:outerShdw blurRad="50800" dist="38100" dir="2700000" algn="tl" rotWithShape="0">
                  <a:prstClr val="black">
                    <a:alpha val="40000"/>
                  </a:prstClr>
                </a:outerShdw>
              </a:effectLst>
            </c:spPr>
            <c:extLst>
              <c:ext xmlns:c16="http://schemas.microsoft.com/office/drawing/2014/chart" uri="{C3380CC4-5D6E-409C-BE32-E72D297353CC}">
                <c16:uniqueId val="{00000000-5896-4EFD-AACF-744AED8C33CC}"/>
              </c:ext>
            </c:extLst>
          </c:dPt>
          <c:cat>
            <c:numRef>
              <c:f>'Ecoregional Analysis'!$K$27:$K$37</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'Ecoregional Analysis'!$AK$27:$AK$37</c:f>
              <c:numCache>
                <c:formatCode>General</c:formatCode>
                <c:ptCount val="11"/>
                <c:pt idx="0">
                  <c:v>111</c:v>
                </c:pt>
                <c:pt idx="1">
                  <c:v>9</c:v>
                </c:pt>
                <c:pt idx="2">
                  <c:v>49</c:v>
                </c:pt>
                <c:pt idx="3">
                  <c:v>51</c:v>
                </c:pt>
                <c:pt idx="4">
                  <c:v>109</c:v>
                </c:pt>
                <c:pt idx="5">
                  <c:v>144</c:v>
                </c:pt>
                <c:pt idx="6">
                  <c:v>186</c:v>
                </c:pt>
                <c:pt idx="7">
                  <c:v>164</c:v>
                </c:pt>
                <c:pt idx="8">
                  <c:v>98</c:v>
                </c:pt>
                <c:pt idx="9">
                  <c:v>24</c:v>
                </c:pt>
                <c:pt idx="10">
                  <c:v>7</c:v>
                </c:pt>
              </c:numCache>
            </c:numRef>
          </c:val>
          <c:extLst>
            <c:ext xmlns:c16="http://schemas.microsoft.com/office/drawing/2014/chart" uri="{C3380CC4-5D6E-409C-BE32-E72D297353CC}">
              <c16:uniqueId val="{00000001-5896-4EFD-AACF-744AED8C33CC}"/>
            </c:ext>
          </c:extLst>
        </c:ser>
        <c:ser>
          <c:idx val="1"/>
          <c:order val="1"/>
          <c:tx>
            <c:v>Listed</c:v>
          </c:tx>
          <c:invertIfNegative val="0"/>
          <c:cat>
            <c:numRef>
              <c:f>'Ecoregional Analysis'!$K$27:$K$37</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'Ecoregional Analysis'!$AJ$27:$AJ$37</c:f>
              <c:numCache>
                <c:formatCode>General</c:formatCode>
                <c:ptCount val="11"/>
                <c:pt idx="3">
                  <c:v>1</c:v>
                </c:pt>
                <c:pt idx="4">
                  <c:v>1</c:v>
                </c:pt>
                <c:pt idx="5">
                  <c:v>7</c:v>
                </c:pt>
                <c:pt idx="6">
                  <c:v>13</c:v>
                </c:pt>
                <c:pt idx="7">
                  <c:v>37</c:v>
                </c:pt>
                <c:pt idx="8">
                  <c:v>83</c:v>
                </c:pt>
                <c:pt idx="9">
                  <c:v>59</c:v>
                </c:pt>
                <c:pt idx="10">
                  <c:v>11</c:v>
                </c:pt>
              </c:numCache>
            </c:numRef>
          </c:val>
          <c:extLst>
            <c:ext xmlns:c16="http://schemas.microsoft.com/office/drawing/2014/chart" uri="{C3380CC4-5D6E-409C-BE32-E72D297353CC}">
              <c16:uniqueId val="{00000002-5896-4EFD-AACF-744AED8C33CC}"/>
            </c:ext>
          </c:extLst>
        </c:ser>
        <c:dLbls>
          <c:showLegendKey val="0"/>
          <c:showVal val="0"/>
          <c:showCatName val="0"/>
          <c:showSerName val="0"/>
          <c:showPercent val="0"/>
          <c:showBubbleSize val="0"/>
        </c:dLbls>
        <c:gapWidth val="150"/>
        <c:overlap val="100"/>
        <c:axId val="91360256"/>
        <c:axId val="91370624"/>
      </c:barChart>
      <c:catAx>
        <c:axId val="91360256"/>
        <c:scaling>
          <c:orientation val="minMax"/>
        </c:scaling>
        <c:delete val="0"/>
        <c:axPos val="b"/>
        <c:title>
          <c:tx>
            <c:rich>
              <a:bodyPr/>
              <a:lstStyle/>
              <a:p>
                <a:pPr>
                  <a:defRPr sz="1100"/>
                </a:pPr>
                <a:r>
                  <a:rPr lang="en-US" sz="1100"/>
                  <a:t>C</a:t>
                </a:r>
                <a:r>
                  <a:rPr lang="en-US" sz="1100" baseline="0"/>
                  <a:t> Value</a:t>
                </a:r>
              </a:p>
            </c:rich>
          </c:tx>
          <c:overlay val="0"/>
        </c:title>
        <c:numFmt formatCode="General" sourceLinked="1"/>
        <c:majorTickMark val="out"/>
        <c:minorTickMark val="none"/>
        <c:tickLblPos val="nextTo"/>
        <c:crossAx val="91370624"/>
        <c:crosses val="autoZero"/>
        <c:auto val="1"/>
        <c:lblAlgn val="ctr"/>
        <c:lblOffset val="100"/>
        <c:noMultiLvlLbl val="0"/>
      </c:catAx>
      <c:valAx>
        <c:axId val="91370624"/>
        <c:scaling>
          <c:orientation val="minMax"/>
          <c:max val="350"/>
        </c:scaling>
        <c:delete val="0"/>
        <c:axPos val="l"/>
        <c:majorGridlines/>
        <c:title>
          <c:tx>
            <c:rich>
              <a:bodyPr rot="-5400000" vert="horz"/>
              <a:lstStyle/>
              <a:p>
                <a:pPr>
                  <a:defRPr sz="1100"/>
                </a:pPr>
                <a:r>
                  <a:rPr lang="en-US" sz="1100"/>
                  <a:t>Number</a:t>
                </a:r>
                <a:r>
                  <a:rPr lang="en-US" sz="1100" baseline="0"/>
                  <a:t> of Species</a:t>
                </a:r>
                <a:endParaRPr lang="en-US" sz="1100"/>
              </a:p>
            </c:rich>
          </c:tx>
          <c:layout>
            <c:manualLayout>
              <c:xMode val="edge"/>
              <c:yMode val="edge"/>
              <c:x val="1.9177975093538864E-2"/>
              <c:y val="0.16832665916760409"/>
            </c:manualLayout>
          </c:layout>
          <c:overlay val="0"/>
        </c:title>
        <c:numFmt formatCode="General" sourceLinked="1"/>
        <c:majorTickMark val="out"/>
        <c:minorTickMark val="none"/>
        <c:tickLblPos val="nextTo"/>
        <c:crossAx val="91360256"/>
        <c:crosses val="autoZero"/>
        <c:crossBetween val="between"/>
      </c:valAx>
    </c:plotArea>
    <c:legend>
      <c:legendPos val="r"/>
      <c:layout>
        <c:manualLayout>
          <c:xMode val="edge"/>
          <c:yMode val="edge"/>
          <c:x val="0.76335287876249514"/>
          <c:y val="0.21952620922384702"/>
          <c:w val="0.17990953258502301"/>
          <c:h val="0.17237615298087738"/>
        </c:manualLayout>
      </c:layout>
      <c:overlay val="0"/>
      <c:txPr>
        <a:bodyPr/>
        <a:lstStyle/>
        <a:p>
          <a:pPr>
            <a:defRPr b="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plotArea>
      <c:layout>
        <c:manualLayout>
          <c:layoutTarget val="inner"/>
          <c:xMode val="edge"/>
          <c:yMode val="edge"/>
          <c:x val="0.25143163922691475"/>
          <c:y val="0.22455968529923859"/>
          <c:w val="0.50035862562634159"/>
          <c:h val="0.56765108105298723"/>
        </c:manualLayout>
      </c:layout>
      <c:pieChart>
        <c:varyColors val="1"/>
        <c:ser>
          <c:idx val="0"/>
          <c:order val="0"/>
          <c:dPt>
            <c:idx val="0"/>
            <c:bubble3D val="0"/>
            <c:spPr>
              <a:solidFill>
                <a:srgbClr val="B41DFF"/>
              </a:solidFill>
            </c:spPr>
            <c:extLst>
              <c:ext xmlns:c16="http://schemas.microsoft.com/office/drawing/2014/chart" uri="{C3380CC4-5D6E-409C-BE32-E72D297353CC}">
                <c16:uniqueId val="{00000000-0123-45F7-85D3-50A359E7903D}"/>
              </c:ext>
            </c:extLst>
          </c:dPt>
          <c:dPt>
            <c:idx val="1"/>
            <c:bubble3D val="0"/>
            <c:spPr>
              <a:solidFill>
                <a:srgbClr val="B41DFF"/>
              </a:solidFill>
            </c:spPr>
            <c:extLst>
              <c:ext xmlns:c16="http://schemas.microsoft.com/office/drawing/2014/chart" uri="{C3380CC4-5D6E-409C-BE32-E72D297353CC}">
                <c16:uniqueId val="{00000001-0123-45F7-85D3-50A359E7903D}"/>
              </c:ext>
            </c:extLst>
          </c:dPt>
          <c:dPt>
            <c:idx val="2"/>
            <c:bubble3D val="0"/>
            <c:spPr>
              <a:solidFill>
                <a:srgbClr val="B41DFF"/>
              </a:solidFill>
            </c:spPr>
            <c:extLst>
              <c:ext xmlns:c16="http://schemas.microsoft.com/office/drawing/2014/chart" uri="{C3380CC4-5D6E-409C-BE32-E72D297353CC}">
                <c16:uniqueId val="{00000002-0123-45F7-85D3-50A359E7903D}"/>
              </c:ext>
            </c:extLst>
          </c:dPt>
          <c:dPt>
            <c:idx val="3"/>
            <c:bubble3D val="0"/>
            <c:spPr>
              <a:solidFill>
                <a:srgbClr val="B41DFF"/>
              </a:solidFill>
            </c:spPr>
            <c:extLst>
              <c:ext xmlns:c16="http://schemas.microsoft.com/office/drawing/2014/chart" uri="{C3380CC4-5D6E-409C-BE32-E72D297353CC}">
                <c16:uniqueId val="{00000003-0123-45F7-85D3-50A359E7903D}"/>
              </c:ext>
            </c:extLst>
          </c:dPt>
          <c:dPt>
            <c:idx val="4"/>
            <c:bubble3D val="0"/>
            <c:spPr>
              <a:solidFill>
                <a:srgbClr val="B41DFF"/>
              </a:solidFill>
            </c:spPr>
            <c:extLst>
              <c:ext xmlns:c16="http://schemas.microsoft.com/office/drawing/2014/chart" uri="{C3380CC4-5D6E-409C-BE32-E72D297353CC}">
                <c16:uniqueId val="{00000004-0123-45F7-85D3-50A359E7903D}"/>
              </c:ext>
            </c:extLst>
          </c:dPt>
          <c:dPt>
            <c:idx val="5"/>
            <c:bubble3D val="0"/>
            <c:spPr>
              <a:solidFill>
                <a:srgbClr val="6BA42C"/>
              </a:solidFill>
            </c:spPr>
            <c:extLst>
              <c:ext xmlns:c16="http://schemas.microsoft.com/office/drawing/2014/chart" uri="{C3380CC4-5D6E-409C-BE32-E72D297353CC}">
                <c16:uniqueId val="{00000005-0123-45F7-85D3-50A359E7903D}"/>
              </c:ext>
            </c:extLst>
          </c:dPt>
          <c:dPt>
            <c:idx val="6"/>
            <c:bubble3D val="0"/>
            <c:spPr>
              <a:solidFill>
                <a:srgbClr val="4070AA"/>
              </a:solidFill>
            </c:spPr>
            <c:extLst>
              <c:ext xmlns:c16="http://schemas.microsoft.com/office/drawing/2014/chart" uri="{C3380CC4-5D6E-409C-BE32-E72D297353CC}">
                <c16:uniqueId val="{00000006-0123-45F7-85D3-50A359E7903D}"/>
              </c:ext>
            </c:extLst>
          </c:dPt>
          <c:dPt>
            <c:idx val="7"/>
            <c:bubble3D val="0"/>
            <c:spPr>
              <a:solidFill>
                <a:srgbClr val="92D050"/>
              </a:solidFill>
            </c:spPr>
            <c:extLst>
              <c:ext xmlns:c16="http://schemas.microsoft.com/office/drawing/2014/chart" uri="{C3380CC4-5D6E-409C-BE32-E72D297353CC}">
                <c16:uniqueId val="{00000007-0123-45F7-85D3-50A359E7903D}"/>
              </c:ext>
            </c:extLst>
          </c:dPt>
          <c:dPt>
            <c:idx val="8"/>
            <c:bubble3D val="0"/>
            <c:spPr>
              <a:solidFill>
                <a:srgbClr val="FFC000"/>
              </a:solidFill>
            </c:spPr>
            <c:extLst>
              <c:ext xmlns:c16="http://schemas.microsoft.com/office/drawing/2014/chart" uri="{C3380CC4-5D6E-409C-BE32-E72D297353CC}">
                <c16:uniqueId val="{00000008-0123-45F7-85D3-50A359E7903D}"/>
              </c:ext>
            </c:extLst>
          </c:dPt>
          <c:dPt>
            <c:idx val="9"/>
            <c:bubble3D val="0"/>
            <c:spPr>
              <a:solidFill>
                <a:srgbClr val="FD311B"/>
              </a:solidFill>
            </c:spPr>
            <c:extLst>
              <c:ext xmlns:c16="http://schemas.microsoft.com/office/drawing/2014/chart" uri="{C3380CC4-5D6E-409C-BE32-E72D297353CC}">
                <c16:uniqueId val="{00000009-0123-45F7-85D3-50A359E7903D}"/>
              </c:ext>
            </c:extLst>
          </c:dPt>
          <c:dLbls>
            <c:dLbl>
              <c:idx val="0"/>
              <c:layout>
                <c:manualLayout>
                  <c:x val="0.1393939393939394"/>
                  <c:y val="-2.534205192172759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123-45F7-85D3-50A359E7903D}"/>
                </c:ext>
              </c:extLst>
            </c:dLbl>
            <c:dLbl>
              <c:idx val="1"/>
              <c:layout>
                <c:manualLayout>
                  <c:x val="5.4197185021969525E-2"/>
                  <c:y val="0.1346911511692978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123-45F7-85D3-50A359E7903D}"/>
                </c:ext>
              </c:extLst>
            </c:dLbl>
            <c:dLbl>
              <c:idx val="2"/>
              <c:layout>
                <c:manualLayout>
                  <c:x val="0.13183099059397993"/>
                  <c:y val="-1.83529400430483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123-45F7-85D3-50A359E7903D}"/>
                </c:ext>
              </c:extLst>
            </c:dLbl>
            <c:dLbl>
              <c:idx val="3"/>
              <c:layout>
                <c:manualLayout>
                  <c:x val="-3.0760679809628207E-2"/>
                  <c:y val="1.483087757721924E-2"/>
                </c:manualLayout>
              </c:layout>
              <c:tx>
                <c:rich>
                  <a:bodyPr/>
                  <a:lstStyle/>
                  <a:p>
                    <a:r>
                      <a:rPr lang="en-US" sz="1000"/>
                      <a:t>M</a:t>
                    </a:r>
                    <a:r>
                      <a:rPr lang="en-US"/>
                      <a:t>TNS Complete
18%</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123-45F7-85D3-50A359E7903D}"/>
                </c:ext>
              </c:extLst>
            </c:dLbl>
            <c:dLbl>
              <c:idx val="4"/>
              <c:layout>
                <c:manualLayout>
                  <c:x val="-5.9250536864710122E-2"/>
                  <c:y val="-5.3584073958577012E-2"/>
                </c:manualLayout>
              </c:layout>
              <c:tx>
                <c:rich>
                  <a:bodyPr/>
                  <a:lstStyle/>
                  <a:p>
                    <a:r>
                      <a:rPr lang="en-US" sz="1000" dirty="0"/>
                      <a:t>I</a:t>
                    </a:r>
                    <a:r>
                      <a:rPr lang="en-US" dirty="0"/>
                      <a:t>LP Complete
16%</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123-45F7-85D3-50A359E7903D}"/>
                </c:ext>
              </c:extLst>
            </c:dLbl>
            <c:dLbl>
              <c:idx val="5"/>
              <c:delete val="1"/>
              <c:extLst>
                <c:ext xmlns:c15="http://schemas.microsoft.com/office/drawing/2012/chart" uri="{CE6537A1-D6FC-4f65-9D91-7224C49458BB}"/>
                <c:ext xmlns:c16="http://schemas.microsoft.com/office/drawing/2014/chart" uri="{C3380CC4-5D6E-409C-BE32-E72D297353CC}">
                  <c16:uniqueId val="{00000005-0123-45F7-85D3-50A359E7903D}"/>
                </c:ext>
              </c:extLst>
            </c:dLbl>
            <c:dLbl>
              <c:idx val="6"/>
              <c:delete val="1"/>
              <c:extLst>
                <c:ext xmlns:c15="http://schemas.microsoft.com/office/drawing/2012/chart" uri="{CE6537A1-D6FC-4f65-9D91-7224C49458BB}"/>
                <c:ext xmlns:c16="http://schemas.microsoft.com/office/drawing/2014/chart" uri="{C3380CC4-5D6E-409C-BE32-E72D297353CC}">
                  <c16:uniqueId val="{00000006-0123-45F7-85D3-50A359E7903D}"/>
                </c:ext>
              </c:extLst>
            </c:dLbl>
            <c:dLbl>
              <c:idx val="7"/>
              <c:delete val="1"/>
              <c:extLst>
                <c:ext xmlns:c15="http://schemas.microsoft.com/office/drawing/2012/chart" uri="{CE6537A1-D6FC-4f65-9D91-7224C49458BB}"/>
                <c:ext xmlns:c16="http://schemas.microsoft.com/office/drawing/2014/chart" uri="{C3380CC4-5D6E-409C-BE32-E72D297353CC}">
                  <c16:uniqueId val="{00000007-0123-45F7-85D3-50A359E7903D}"/>
                </c:ext>
              </c:extLst>
            </c:dLbl>
            <c:dLbl>
              <c:idx val="8"/>
              <c:delete val="1"/>
              <c:extLst>
                <c:ext xmlns:c15="http://schemas.microsoft.com/office/drawing/2012/chart" uri="{CE6537A1-D6FC-4f65-9D91-7224C49458BB}"/>
                <c:ext xmlns:c16="http://schemas.microsoft.com/office/drawing/2014/chart" uri="{C3380CC4-5D6E-409C-BE32-E72D297353CC}">
                  <c16:uniqueId val="{00000008-0123-45F7-85D3-50A359E7903D}"/>
                </c:ext>
              </c:extLst>
            </c:dLbl>
            <c:dLbl>
              <c:idx val="9"/>
              <c:delete val="1"/>
              <c:extLst>
                <c:ext xmlns:c15="http://schemas.microsoft.com/office/drawing/2012/chart" uri="{CE6537A1-D6FC-4f65-9D91-7224C49458BB}"/>
                <c:ext xmlns:c16="http://schemas.microsoft.com/office/drawing/2014/chart" uri="{C3380CC4-5D6E-409C-BE32-E72D297353CC}">
                  <c16:uniqueId val="{00000009-0123-45F7-85D3-50A359E7903D}"/>
                </c:ext>
              </c:extLst>
            </c:dLbl>
            <c:spPr>
              <a:noFill/>
              <a:ln>
                <a:noFill/>
              </a:ln>
              <a:effectLst/>
            </c:spPr>
            <c:txPr>
              <a:bodyPr/>
              <a:lstStyle/>
              <a:p>
                <a:pPr>
                  <a:defRPr sz="1000" b="0"/>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Data!$C$13:$C$22</c:f>
              <c:strCache>
                <c:ptCount val="10"/>
                <c:pt idx="0">
                  <c:v>Piedmont Complete</c:v>
                </c:pt>
                <c:pt idx="1">
                  <c:v>Coastal Plain Complete</c:v>
                </c:pt>
                <c:pt idx="2">
                  <c:v>Southern CP Complete</c:v>
                </c:pt>
                <c:pt idx="3">
                  <c:v>Mountains Complete</c:v>
                </c:pt>
                <c:pt idx="4">
                  <c:v>Interior Plateau Complete</c:v>
                </c:pt>
                <c:pt idx="5">
                  <c:v>Interior Plateau Unfinished</c:v>
                </c:pt>
                <c:pt idx="6">
                  <c:v>Mountains Unfinished</c:v>
                </c:pt>
                <c:pt idx="7">
                  <c:v>Southern CP Unfinished</c:v>
                </c:pt>
                <c:pt idx="8">
                  <c:v>Coastal Plain Unfinished</c:v>
                </c:pt>
                <c:pt idx="9">
                  <c:v>Piedmont Unfinished</c:v>
                </c:pt>
              </c:strCache>
            </c:strRef>
          </c:cat>
          <c:val>
            <c:numRef>
              <c:f>Data!$D$13:$D$22</c:f>
              <c:numCache>
                <c:formatCode>_(* #,##0_);_(* \(#,##0\);_(* "-"??_);_(@_)</c:formatCode>
                <c:ptCount val="10"/>
                <c:pt idx="0">
                  <c:v>807</c:v>
                </c:pt>
                <c:pt idx="1">
                  <c:v>1687</c:v>
                </c:pt>
                <c:pt idx="2">
                  <c:v>1551</c:v>
                </c:pt>
                <c:pt idx="3">
                  <c:v>1236</c:v>
                </c:pt>
                <c:pt idx="4">
                  <c:v>1089</c:v>
                </c:pt>
                <c:pt idx="5">
                  <c:v>31</c:v>
                </c:pt>
                <c:pt idx="6">
                  <c:v>42</c:v>
                </c:pt>
                <c:pt idx="7">
                  <c:v>39</c:v>
                </c:pt>
                <c:pt idx="8">
                  <c:v>27</c:v>
                </c:pt>
                <c:pt idx="9">
                  <c:v>80</c:v>
                </c:pt>
              </c:numCache>
            </c:numRef>
          </c:val>
          <c:extLst>
            <c:ext xmlns:c16="http://schemas.microsoft.com/office/drawing/2014/chart" uri="{C3380CC4-5D6E-409C-BE32-E72D297353CC}">
              <c16:uniqueId val="{0000000A-0123-45F7-85D3-50A359E7903D}"/>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title>
      <c:tx>
        <c:rich>
          <a:bodyPr/>
          <a:lstStyle/>
          <a:p>
            <a:pPr>
              <a:defRPr/>
            </a:pPr>
            <a:r>
              <a:rPr lang="en-US" dirty="0"/>
              <a:t>C Values for</a:t>
            </a:r>
            <a:r>
              <a:rPr lang="en-US" baseline="0" dirty="0"/>
              <a:t> Each</a:t>
            </a:r>
            <a:r>
              <a:rPr lang="en-US" dirty="0"/>
              <a:t> </a:t>
            </a:r>
            <a:r>
              <a:rPr lang="en-US" dirty="0" err="1"/>
              <a:t>Ecoregion</a:t>
            </a:r>
            <a:endParaRPr lang="en-US" dirty="0"/>
          </a:p>
        </c:rich>
      </c:tx>
      <c:overlay val="0"/>
    </c:title>
    <c:autoTitleDeleted val="0"/>
    <c:plotArea>
      <c:layout/>
      <c:barChart>
        <c:barDir val="col"/>
        <c:grouping val="clustered"/>
        <c:varyColors val="0"/>
        <c:ser>
          <c:idx val="1"/>
          <c:order val="0"/>
          <c:tx>
            <c:strRef>
              <c:f>overall!$BL$53</c:f>
              <c:strCache>
                <c:ptCount val="1"/>
                <c:pt idx="0">
                  <c:v>Ecoregion</c:v>
                </c:pt>
              </c:strCache>
            </c:strRef>
          </c:tx>
          <c:invertIfNegative val="0"/>
          <c:cat>
            <c:strRef>
              <c:f>overall!$BL$54:$BL$58</c:f>
              <c:strCache>
                <c:ptCount val="5"/>
                <c:pt idx="0">
                  <c:v>SCP</c:v>
                </c:pt>
                <c:pt idx="1">
                  <c:v>CP</c:v>
                </c:pt>
                <c:pt idx="2">
                  <c:v>Pdmnt</c:v>
                </c:pt>
                <c:pt idx="3">
                  <c:v>Mtn</c:v>
                </c:pt>
                <c:pt idx="4">
                  <c:v>ILP</c:v>
                </c:pt>
              </c:strCache>
            </c:strRef>
          </c:cat>
          <c:val>
            <c:numRef>
              <c:f>overall!$BL$54:$BL$58</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0-5D2C-4F70-BC1B-FACBA161B0D8}"/>
            </c:ext>
          </c:extLst>
        </c:ser>
        <c:ser>
          <c:idx val="0"/>
          <c:order val="1"/>
          <c:tx>
            <c:strRef>
              <c:f>overall!$BM$53</c:f>
              <c:strCache>
                <c:ptCount val="1"/>
                <c:pt idx="0">
                  <c:v>Number of C Values</c:v>
                </c:pt>
              </c:strCache>
            </c:strRef>
          </c:tx>
          <c:spPr>
            <a:gradFill flip="none" rotWithShape="1">
              <a:gsLst>
                <a:gs pos="57000">
                  <a:srgbClr val="00B050"/>
                </a:gs>
                <a:gs pos="100000">
                  <a:prstClr val="black">
                    <a:alpha val="63000"/>
                  </a:prstClr>
                </a:gs>
              </a:gsLst>
              <a:lin ang="16200000" scaled="1"/>
              <a:tileRect/>
            </a:gradFill>
            <a:effectLst>
              <a:outerShdw blurRad="50800" dist="38100" algn="l" rotWithShape="0">
                <a:prstClr val="black">
                  <a:alpha val="40000"/>
                </a:prstClr>
              </a:outerShdw>
            </a:effectLst>
          </c:spPr>
          <c:invertIfNegative val="0"/>
          <c:dPt>
            <c:idx val="0"/>
            <c:invertIfNegative val="0"/>
            <c:bubble3D val="0"/>
            <c:spPr>
              <a:gradFill flip="none" rotWithShape="1">
                <a:gsLst>
                  <a:gs pos="57000">
                    <a:srgbClr val="92D050"/>
                  </a:gs>
                  <a:gs pos="100000">
                    <a:schemeClr val="bg2">
                      <a:lumMod val="25000"/>
                    </a:schemeClr>
                  </a:gs>
                </a:gsLst>
                <a:path path="circle">
                  <a:fillToRect l="100000" b="100000"/>
                </a:path>
                <a:tileRect t="-100000" r="-100000"/>
              </a:gradFill>
              <a:effectLst>
                <a:outerShdw blurRad="50800" dist="38100" algn="l" rotWithShape="0">
                  <a:prstClr val="black">
                    <a:alpha val="40000"/>
                  </a:prstClr>
                </a:outerShdw>
              </a:effectLst>
            </c:spPr>
            <c:extLst>
              <c:ext xmlns:c16="http://schemas.microsoft.com/office/drawing/2014/chart" uri="{C3380CC4-5D6E-409C-BE32-E72D297353CC}">
                <c16:uniqueId val="{00000001-5D2C-4F70-BC1B-FACBA161B0D8}"/>
              </c:ext>
            </c:extLst>
          </c:dPt>
          <c:dPt>
            <c:idx val="1"/>
            <c:invertIfNegative val="0"/>
            <c:bubble3D val="0"/>
            <c:spPr>
              <a:gradFill flip="none" rotWithShape="1">
                <a:gsLst>
                  <a:gs pos="57000">
                    <a:srgbClr val="FFC000"/>
                  </a:gs>
                  <a:gs pos="100000">
                    <a:schemeClr val="bg2">
                      <a:lumMod val="25000"/>
                    </a:schemeClr>
                  </a:gs>
                </a:gsLst>
                <a:lin ang="5400000" scaled="1"/>
                <a:tileRect/>
              </a:gradFill>
              <a:effectLst>
                <a:outerShdw blurRad="50800" dist="38100" algn="l" rotWithShape="0">
                  <a:prstClr val="black">
                    <a:alpha val="40000"/>
                  </a:prstClr>
                </a:outerShdw>
              </a:effectLst>
            </c:spPr>
            <c:extLst>
              <c:ext xmlns:c16="http://schemas.microsoft.com/office/drawing/2014/chart" uri="{C3380CC4-5D6E-409C-BE32-E72D297353CC}">
                <c16:uniqueId val="{00000002-5D2C-4F70-BC1B-FACBA161B0D8}"/>
              </c:ext>
            </c:extLst>
          </c:dPt>
          <c:dPt>
            <c:idx val="2"/>
            <c:invertIfNegative val="0"/>
            <c:bubble3D val="0"/>
            <c:spPr>
              <a:gradFill flip="none" rotWithShape="1">
                <a:gsLst>
                  <a:gs pos="57000">
                    <a:srgbClr val="F36A53"/>
                  </a:gs>
                  <a:gs pos="100000">
                    <a:schemeClr val="bg2">
                      <a:lumMod val="25000"/>
                    </a:schemeClr>
                  </a:gs>
                </a:gsLst>
                <a:lin ang="5400000" scaled="1"/>
                <a:tileRect/>
              </a:gradFill>
              <a:effectLst>
                <a:outerShdw blurRad="50800" dist="38100" algn="l" rotWithShape="0">
                  <a:prstClr val="black">
                    <a:alpha val="40000"/>
                  </a:prstClr>
                </a:outerShdw>
              </a:effectLst>
            </c:spPr>
            <c:extLst>
              <c:ext xmlns:c16="http://schemas.microsoft.com/office/drawing/2014/chart" uri="{C3380CC4-5D6E-409C-BE32-E72D297353CC}">
                <c16:uniqueId val="{00000003-5D2C-4F70-BC1B-FACBA161B0D8}"/>
              </c:ext>
            </c:extLst>
          </c:dPt>
          <c:dPt>
            <c:idx val="3"/>
            <c:invertIfNegative val="0"/>
            <c:bubble3D val="0"/>
            <c:spPr>
              <a:gradFill flip="none" rotWithShape="1">
                <a:gsLst>
                  <a:gs pos="57000">
                    <a:srgbClr val="00B0F0"/>
                  </a:gs>
                  <a:gs pos="100000">
                    <a:schemeClr val="bg2">
                      <a:lumMod val="25000"/>
                    </a:schemeClr>
                  </a:gs>
                </a:gsLst>
                <a:lin ang="5400000" scaled="1"/>
                <a:tileRect/>
              </a:gradFill>
              <a:effectLst>
                <a:outerShdw blurRad="50800" dist="38100" algn="l" rotWithShape="0">
                  <a:prstClr val="black">
                    <a:alpha val="40000"/>
                  </a:prstClr>
                </a:outerShdw>
              </a:effectLst>
            </c:spPr>
            <c:extLst>
              <c:ext xmlns:c16="http://schemas.microsoft.com/office/drawing/2014/chart" uri="{C3380CC4-5D6E-409C-BE32-E72D297353CC}">
                <c16:uniqueId val="{00000004-5D2C-4F70-BC1B-FACBA161B0D8}"/>
              </c:ext>
            </c:extLst>
          </c:dPt>
          <c:dPt>
            <c:idx val="4"/>
            <c:invertIfNegative val="0"/>
            <c:bubble3D val="0"/>
            <c:spPr>
              <a:gradFill flip="none" rotWithShape="1">
                <a:gsLst>
                  <a:gs pos="57000">
                    <a:srgbClr val="559B15"/>
                  </a:gs>
                  <a:gs pos="100000">
                    <a:schemeClr val="bg2">
                      <a:lumMod val="25000"/>
                    </a:schemeClr>
                  </a:gs>
                </a:gsLst>
                <a:lin ang="5400000" scaled="1"/>
                <a:tileRect/>
              </a:gradFill>
              <a:effectLst>
                <a:outerShdw blurRad="50800" dist="38100" algn="l" rotWithShape="0">
                  <a:prstClr val="black">
                    <a:alpha val="40000"/>
                  </a:prstClr>
                </a:outerShdw>
              </a:effectLst>
            </c:spPr>
            <c:extLst>
              <c:ext xmlns:c16="http://schemas.microsoft.com/office/drawing/2014/chart" uri="{C3380CC4-5D6E-409C-BE32-E72D297353CC}">
                <c16:uniqueId val="{00000005-5D2C-4F70-BC1B-FACBA161B0D8}"/>
              </c:ext>
            </c:extLst>
          </c:dPt>
          <c:cat>
            <c:strRef>
              <c:f>overall!$BL$54:$BL$58</c:f>
              <c:strCache>
                <c:ptCount val="5"/>
                <c:pt idx="0">
                  <c:v>SCP</c:v>
                </c:pt>
                <c:pt idx="1">
                  <c:v>CP</c:v>
                </c:pt>
                <c:pt idx="2">
                  <c:v>Pdmnt</c:v>
                </c:pt>
                <c:pt idx="3">
                  <c:v>Mtn</c:v>
                </c:pt>
                <c:pt idx="4">
                  <c:v>ILP</c:v>
                </c:pt>
              </c:strCache>
            </c:strRef>
          </c:cat>
          <c:val>
            <c:numRef>
              <c:f>overall!$BM$54:$BM$58</c:f>
              <c:numCache>
                <c:formatCode>General</c:formatCode>
                <c:ptCount val="5"/>
                <c:pt idx="0">
                  <c:v>1746</c:v>
                </c:pt>
                <c:pt idx="1">
                  <c:v>1760</c:v>
                </c:pt>
                <c:pt idx="2">
                  <c:v>961</c:v>
                </c:pt>
                <c:pt idx="3">
                  <c:v>1314</c:v>
                </c:pt>
                <c:pt idx="4">
                  <c:v>1164</c:v>
                </c:pt>
              </c:numCache>
            </c:numRef>
          </c:val>
          <c:extLst>
            <c:ext xmlns:c16="http://schemas.microsoft.com/office/drawing/2014/chart" uri="{C3380CC4-5D6E-409C-BE32-E72D297353CC}">
              <c16:uniqueId val="{00000006-5D2C-4F70-BC1B-FACBA161B0D8}"/>
            </c:ext>
          </c:extLst>
        </c:ser>
        <c:dLbls>
          <c:showLegendKey val="0"/>
          <c:showVal val="0"/>
          <c:showCatName val="0"/>
          <c:showSerName val="0"/>
          <c:showPercent val="0"/>
          <c:showBubbleSize val="0"/>
        </c:dLbls>
        <c:gapWidth val="150"/>
        <c:axId val="81039744"/>
        <c:axId val="81041664"/>
      </c:barChart>
      <c:catAx>
        <c:axId val="81039744"/>
        <c:scaling>
          <c:orientation val="minMax"/>
        </c:scaling>
        <c:delete val="0"/>
        <c:axPos val="b"/>
        <c:title>
          <c:tx>
            <c:rich>
              <a:bodyPr/>
              <a:lstStyle/>
              <a:p>
                <a:pPr>
                  <a:defRPr sz="1100"/>
                </a:pPr>
                <a:r>
                  <a:rPr lang="en-US" sz="1100" dirty="0" err="1"/>
                  <a:t>Ecoregion</a:t>
                </a:r>
                <a:endParaRPr lang="en-US" sz="1100" dirty="0"/>
              </a:p>
            </c:rich>
          </c:tx>
          <c:layout>
            <c:manualLayout>
              <c:xMode val="edge"/>
              <c:yMode val="edge"/>
              <c:x val="0.44590384535266453"/>
              <c:y val="0.90367424242424288"/>
            </c:manualLayout>
          </c:layout>
          <c:overlay val="0"/>
        </c:title>
        <c:numFmt formatCode="General" sourceLinked="1"/>
        <c:majorTickMark val="out"/>
        <c:minorTickMark val="none"/>
        <c:tickLblPos val="nextTo"/>
        <c:txPr>
          <a:bodyPr/>
          <a:lstStyle/>
          <a:p>
            <a:pPr>
              <a:defRPr sz="1400" b="1"/>
            </a:pPr>
            <a:endParaRPr lang="en-US"/>
          </a:p>
        </c:txPr>
        <c:crossAx val="81041664"/>
        <c:crosses val="autoZero"/>
        <c:auto val="1"/>
        <c:lblAlgn val="ctr"/>
        <c:lblOffset val="100"/>
        <c:noMultiLvlLbl val="0"/>
      </c:catAx>
      <c:valAx>
        <c:axId val="81041664"/>
        <c:scaling>
          <c:orientation val="minMax"/>
        </c:scaling>
        <c:delete val="0"/>
        <c:axPos val="l"/>
        <c:majorGridlines/>
        <c:title>
          <c:tx>
            <c:rich>
              <a:bodyPr rot="-5400000" vert="horz"/>
              <a:lstStyle/>
              <a:p>
                <a:pPr>
                  <a:defRPr sz="1200"/>
                </a:pPr>
                <a:r>
                  <a:rPr lang="en-US" sz="1200"/>
                  <a:t>Number of C</a:t>
                </a:r>
                <a:r>
                  <a:rPr lang="en-US" sz="1200" baseline="0"/>
                  <a:t> Values</a:t>
                </a:r>
                <a:endParaRPr lang="en-US" sz="1200"/>
              </a:p>
            </c:rich>
          </c:tx>
          <c:layout>
            <c:manualLayout>
              <c:xMode val="edge"/>
              <c:yMode val="edge"/>
              <c:x val="1.6666666666666701E-2"/>
              <c:y val="0.26331772467287134"/>
            </c:manualLayout>
          </c:layout>
          <c:overlay val="0"/>
        </c:title>
        <c:numFmt formatCode="General" sourceLinked="1"/>
        <c:majorTickMark val="out"/>
        <c:minorTickMark val="none"/>
        <c:tickLblPos val="nextTo"/>
        <c:txPr>
          <a:bodyPr/>
          <a:lstStyle/>
          <a:p>
            <a:pPr>
              <a:defRPr sz="1050" b="1"/>
            </a:pPr>
            <a:endParaRPr lang="en-US"/>
          </a:p>
        </c:txPr>
        <c:crossAx val="8103974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title>
      <c:tx>
        <c:rich>
          <a:bodyPr/>
          <a:lstStyle/>
          <a:p>
            <a:pPr>
              <a:defRPr>
                <a:solidFill>
                  <a:schemeClr val="accent6"/>
                </a:solidFill>
              </a:defRPr>
            </a:pPr>
            <a:r>
              <a:rPr lang="en-US" dirty="0">
                <a:solidFill>
                  <a:schemeClr val="accent6"/>
                </a:solidFill>
              </a:rPr>
              <a:t>Taxa/Ecoregion Occurrence</a:t>
            </a:r>
          </a:p>
        </c:rich>
      </c:tx>
      <c:overlay val="0"/>
    </c:title>
    <c:autoTitleDeleted val="0"/>
    <c:plotArea>
      <c:layout/>
      <c:barChart>
        <c:barDir val="col"/>
        <c:grouping val="clustered"/>
        <c:varyColors val="0"/>
        <c:ser>
          <c:idx val="1"/>
          <c:order val="0"/>
          <c:tx>
            <c:strRef>
              <c:f>overall!$BM$23</c:f>
              <c:strCache>
                <c:ptCount val="1"/>
                <c:pt idx="0">
                  <c:v>Number of Species</c:v>
                </c:pt>
              </c:strCache>
            </c:strRef>
          </c:tx>
          <c:spPr>
            <a:gradFill flip="none" rotWithShape="1">
              <a:gsLst>
                <a:gs pos="0">
                  <a:srgbClr val="9BBB59">
                    <a:lumMod val="40000"/>
                    <a:lumOff val="60000"/>
                    <a:shade val="30000"/>
                    <a:satMod val="115000"/>
                  </a:srgbClr>
                </a:gs>
                <a:gs pos="50000">
                  <a:srgbClr val="9BBB59">
                    <a:lumMod val="40000"/>
                    <a:lumOff val="60000"/>
                    <a:shade val="67500"/>
                    <a:satMod val="115000"/>
                  </a:srgbClr>
                </a:gs>
                <a:gs pos="100000">
                  <a:srgbClr val="9BBB59">
                    <a:lumMod val="40000"/>
                    <a:lumOff val="60000"/>
                    <a:shade val="100000"/>
                    <a:satMod val="115000"/>
                  </a:srgbClr>
                </a:gs>
              </a:gsLst>
              <a:lin ang="0" scaled="1"/>
              <a:tileRect/>
            </a:gradFill>
            <a:effectLst>
              <a:outerShdw blurRad="50800" dist="38100" algn="l" rotWithShape="0">
                <a:prstClr val="black">
                  <a:alpha val="40000"/>
                </a:prstClr>
              </a:outerShdw>
            </a:effectLst>
          </c:spPr>
          <c:invertIfNegative val="0"/>
          <c:cat>
            <c:numRef>
              <c:f>overall!$BL$24:$BL$28</c:f>
              <c:numCache>
                <c:formatCode>General</c:formatCode>
                <c:ptCount val="5"/>
                <c:pt idx="0">
                  <c:v>1</c:v>
                </c:pt>
                <c:pt idx="1">
                  <c:v>2</c:v>
                </c:pt>
                <c:pt idx="2">
                  <c:v>3</c:v>
                </c:pt>
                <c:pt idx="3">
                  <c:v>4</c:v>
                </c:pt>
                <c:pt idx="4">
                  <c:v>5</c:v>
                </c:pt>
              </c:numCache>
            </c:numRef>
          </c:cat>
          <c:val>
            <c:numRef>
              <c:f>overall!$BM$24:$BM$28</c:f>
              <c:numCache>
                <c:formatCode>General</c:formatCode>
                <c:ptCount val="5"/>
                <c:pt idx="0">
                  <c:v>578</c:v>
                </c:pt>
                <c:pt idx="1">
                  <c:v>719</c:v>
                </c:pt>
                <c:pt idx="2">
                  <c:v>252</c:v>
                </c:pt>
                <c:pt idx="3">
                  <c:v>242</c:v>
                </c:pt>
                <c:pt idx="4">
                  <c:v>647</c:v>
                </c:pt>
              </c:numCache>
            </c:numRef>
          </c:val>
          <c:extLst>
            <c:ext xmlns:c16="http://schemas.microsoft.com/office/drawing/2014/chart" uri="{C3380CC4-5D6E-409C-BE32-E72D297353CC}">
              <c16:uniqueId val="{00000000-E612-4125-82C4-E9FF9231072A}"/>
            </c:ext>
          </c:extLst>
        </c:ser>
        <c:dLbls>
          <c:showLegendKey val="0"/>
          <c:showVal val="0"/>
          <c:showCatName val="0"/>
          <c:showSerName val="0"/>
          <c:showPercent val="0"/>
          <c:showBubbleSize val="0"/>
        </c:dLbls>
        <c:gapWidth val="150"/>
        <c:axId val="81585280"/>
        <c:axId val="81587200"/>
      </c:barChart>
      <c:catAx>
        <c:axId val="81585280"/>
        <c:scaling>
          <c:orientation val="minMax"/>
        </c:scaling>
        <c:delete val="0"/>
        <c:axPos val="b"/>
        <c:title>
          <c:tx>
            <c:rich>
              <a:bodyPr/>
              <a:lstStyle/>
              <a:p>
                <a:pPr>
                  <a:defRPr sz="1400"/>
                </a:pPr>
                <a:r>
                  <a:rPr lang="en-US" sz="1400" dirty="0"/>
                  <a:t>Number of Ecoregions Where </a:t>
                </a:r>
                <a:r>
                  <a:rPr lang="en-US" sz="1400" dirty="0" err="1"/>
                  <a:t>Taxon</a:t>
                </a:r>
                <a:r>
                  <a:rPr lang="en-US" sz="1400" baseline="0" dirty="0"/>
                  <a:t> </a:t>
                </a:r>
                <a:r>
                  <a:rPr lang="en-US" sz="1400" dirty="0"/>
                  <a:t>is Located</a:t>
                </a:r>
              </a:p>
            </c:rich>
          </c:tx>
          <c:overlay val="0"/>
        </c:title>
        <c:numFmt formatCode="General" sourceLinked="1"/>
        <c:majorTickMark val="out"/>
        <c:minorTickMark val="none"/>
        <c:tickLblPos val="nextTo"/>
        <c:txPr>
          <a:bodyPr/>
          <a:lstStyle/>
          <a:p>
            <a:pPr>
              <a:defRPr sz="1100" b="1"/>
            </a:pPr>
            <a:endParaRPr lang="en-US"/>
          </a:p>
        </c:txPr>
        <c:crossAx val="81587200"/>
        <c:crosses val="autoZero"/>
        <c:auto val="1"/>
        <c:lblAlgn val="ctr"/>
        <c:lblOffset val="100"/>
        <c:noMultiLvlLbl val="0"/>
      </c:catAx>
      <c:valAx>
        <c:axId val="81587200"/>
        <c:scaling>
          <c:orientation val="minMax"/>
        </c:scaling>
        <c:delete val="0"/>
        <c:axPos val="l"/>
        <c:majorGridlines/>
        <c:title>
          <c:tx>
            <c:rich>
              <a:bodyPr rot="-5400000" vert="horz"/>
              <a:lstStyle/>
              <a:p>
                <a:pPr>
                  <a:defRPr sz="1400"/>
                </a:pPr>
                <a:r>
                  <a:rPr lang="en-US" sz="1400" dirty="0"/>
                  <a:t>Number of Taxa</a:t>
                </a:r>
              </a:p>
            </c:rich>
          </c:tx>
          <c:layout>
            <c:manualLayout>
              <c:xMode val="edge"/>
              <c:yMode val="edge"/>
              <c:x val="1.6666666666666701E-2"/>
              <c:y val="0.26331772467287118"/>
            </c:manualLayout>
          </c:layout>
          <c:overlay val="0"/>
        </c:title>
        <c:numFmt formatCode="General" sourceLinked="1"/>
        <c:majorTickMark val="out"/>
        <c:minorTickMark val="none"/>
        <c:tickLblPos val="nextTo"/>
        <c:txPr>
          <a:bodyPr/>
          <a:lstStyle/>
          <a:p>
            <a:pPr>
              <a:defRPr sz="1100" b="1"/>
            </a:pPr>
            <a:endParaRPr lang="en-US"/>
          </a:p>
        </c:txPr>
        <c:crossAx val="8158528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sz="1800">
                <a:solidFill>
                  <a:srgbClr val="FFC000"/>
                </a:solidFill>
              </a:defRPr>
            </a:pPr>
            <a:r>
              <a:rPr lang="en-US" sz="1800" dirty="0">
                <a:solidFill>
                  <a:srgbClr val="FFC000"/>
                </a:solidFill>
              </a:rPr>
              <a:t>Distribution of Range of Average C Values Across Ecoregions for Wetland</a:t>
            </a:r>
            <a:r>
              <a:rPr lang="en-US" sz="1800" baseline="0" dirty="0">
                <a:solidFill>
                  <a:srgbClr val="FFC000"/>
                </a:solidFill>
              </a:rPr>
              <a:t> </a:t>
            </a:r>
            <a:r>
              <a:rPr lang="en-US" sz="1800" dirty="0">
                <a:solidFill>
                  <a:srgbClr val="FFC000"/>
                </a:solidFill>
              </a:rPr>
              <a:t>Taxa Occurring in </a:t>
            </a:r>
            <a:r>
              <a:rPr lang="en-US" sz="1800" u="sng" dirty="0">
                <a:solidFill>
                  <a:srgbClr val="FFC000"/>
                </a:solidFill>
              </a:rPr>
              <a:t>&gt;</a:t>
            </a:r>
            <a:r>
              <a:rPr lang="en-US" sz="1800" dirty="0">
                <a:solidFill>
                  <a:srgbClr val="FFC000"/>
                </a:solidFill>
              </a:rPr>
              <a:t>2 Ecoregions</a:t>
            </a:r>
          </a:p>
        </c:rich>
      </c:tx>
      <c:layout>
        <c:manualLayout>
          <c:xMode val="edge"/>
          <c:yMode val="edge"/>
          <c:x val="0.20354879557157698"/>
          <c:y val="0"/>
        </c:manualLayout>
      </c:layout>
      <c:overlay val="0"/>
    </c:title>
    <c:autoTitleDeleted val="0"/>
    <c:plotArea>
      <c:layout>
        <c:manualLayout>
          <c:layoutTarget val="inner"/>
          <c:xMode val="edge"/>
          <c:yMode val="edge"/>
          <c:x val="0.14843290843330023"/>
          <c:y val="0.27357490216892832"/>
          <c:w val="0.82364986643895954"/>
          <c:h val="0.54644415190179851"/>
        </c:manualLayout>
      </c:layout>
      <c:barChart>
        <c:barDir val="col"/>
        <c:grouping val="clustered"/>
        <c:varyColors val="0"/>
        <c:ser>
          <c:idx val="1"/>
          <c:order val="0"/>
          <c:tx>
            <c:strRef>
              <c:f>overall!$Y$15</c:f>
              <c:strCache>
                <c:ptCount val="1"/>
              </c:strCache>
            </c:strRef>
          </c:tx>
          <c:spPr>
            <a:effectLst>
              <a:outerShdw blurRad="50800" dist="38100" algn="l" rotWithShape="0">
                <a:prstClr val="black">
                  <a:alpha val="40000"/>
                </a:prstClr>
              </a:outerShdw>
            </a:effectLst>
          </c:spPr>
          <c:invertIfNegative val="0"/>
          <c:dLbls>
            <c:spPr>
              <a:noFill/>
              <a:ln>
                <a:noFill/>
              </a:ln>
              <a:effectLst/>
            </c:spPr>
            <c:txPr>
              <a:bodyPr/>
              <a:lstStyle/>
              <a:p>
                <a:pPr>
                  <a:defRPr sz="105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overall!$X$16:$X$25</c:f>
              <c:numCache>
                <c:formatCode>General</c:formatCode>
                <c:ptCount val="10"/>
                <c:pt idx="0">
                  <c:v>0</c:v>
                </c:pt>
                <c:pt idx="1">
                  <c:v>1</c:v>
                </c:pt>
                <c:pt idx="2">
                  <c:v>2</c:v>
                </c:pt>
                <c:pt idx="3">
                  <c:v>3</c:v>
                </c:pt>
                <c:pt idx="4">
                  <c:v>4</c:v>
                </c:pt>
                <c:pt idx="5">
                  <c:v>5</c:v>
                </c:pt>
                <c:pt idx="6">
                  <c:v>6</c:v>
                </c:pt>
                <c:pt idx="7">
                  <c:v>7</c:v>
                </c:pt>
                <c:pt idx="8">
                  <c:v>8</c:v>
                </c:pt>
                <c:pt idx="9">
                  <c:v>9</c:v>
                </c:pt>
              </c:numCache>
            </c:numRef>
          </c:cat>
          <c:val>
            <c:numRef>
              <c:f>overall!$Y$16:$Y$25</c:f>
              <c:numCache>
                <c:formatCode>General</c:formatCode>
                <c:ptCount val="10"/>
                <c:pt idx="0">
                  <c:v>581</c:v>
                </c:pt>
                <c:pt idx="1">
                  <c:v>867</c:v>
                </c:pt>
                <c:pt idx="2">
                  <c:v>264</c:v>
                </c:pt>
                <c:pt idx="3">
                  <c:v>76</c:v>
                </c:pt>
                <c:pt idx="4">
                  <c:v>30</c:v>
                </c:pt>
                <c:pt idx="5">
                  <c:v>16</c:v>
                </c:pt>
                <c:pt idx="6">
                  <c:v>6</c:v>
                </c:pt>
                <c:pt idx="7">
                  <c:v>6</c:v>
                </c:pt>
                <c:pt idx="8">
                  <c:v>6</c:v>
                </c:pt>
                <c:pt idx="9">
                  <c:v>1</c:v>
                </c:pt>
              </c:numCache>
            </c:numRef>
          </c:val>
          <c:extLst>
            <c:ext xmlns:c16="http://schemas.microsoft.com/office/drawing/2014/chart" uri="{C3380CC4-5D6E-409C-BE32-E72D297353CC}">
              <c16:uniqueId val="{00000000-CA9C-43E3-B65D-C4296524674B}"/>
            </c:ext>
          </c:extLst>
        </c:ser>
        <c:dLbls>
          <c:showLegendKey val="0"/>
          <c:showVal val="0"/>
          <c:showCatName val="0"/>
          <c:showSerName val="0"/>
          <c:showPercent val="0"/>
          <c:showBubbleSize val="0"/>
        </c:dLbls>
        <c:gapWidth val="0"/>
        <c:axId val="82720640"/>
        <c:axId val="82739200"/>
      </c:barChart>
      <c:catAx>
        <c:axId val="82720640"/>
        <c:scaling>
          <c:orientation val="minMax"/>
        </c:scaling>
        <c:delete val="0"/>
        <c:axPos val="b"/>
        <c:title>
          <c:tx>
            <c:rich>
              <a:bodyPr/>
              <a:lstStyle/>
              <a:p>
                <a:pPr>
                  <a:defRPr sz="1400"/>
                </a:pPr>
                <a:r>
                  <a:rPr lang="en-US" sz="1400" dirty="0"/>
                  <a:t>Range of</a:t>
                </a:r>
                <a:r>
                  <a:rPr lang="en-US" sz="1400" baseline="0" dirty="0"/>
                  <a:t> </a:t>
                </a:r>
                <a:r>
                  <a:rPr lang="en-US" sz="1400" dirty="0"/>
                  <a:t>C Values Across Ecoregions</a:t>
                </a:r>
              </a:p>
            </c:rich>
          </c:tx>
          <c:overlay val="0"/>
        </c:title>
        <c:numFmt formatCode="General" sourceLinked="1"/>
        <c:majorTickMark val="none"/>
        <c:minorTickMark val="none"/>
        <c:tickLblPos val="nextTo"/>
        <c:txPr>
          <a:bodyPr/>
          <a:lstStyle/>
          <a:p>
            <a:pPr>
              <a:defRPr sz="1100" b="1"/>
            </a:pPr>
            <a:endParaRPr lang="en-US"/>
          </a:p>
        </c:txPr>
        <c:crossAx val="82739200"/>
        <c:crosses val="autoZero"/>
        <c:auto val="1"/>
        <c:lblAlgn val="ctr"/>
        <c:lblOffset val="100"/>
        <c:noMultiLvlLbl val="0"/>
      </c:catAx>
      <c:valAx>
        <c:axId val="82739200"/>
        <c:scaling>
          <c:orientation val="minMax"/>
        </c:scaling>
        <c:delete val="0"/>
        <c:axPos val="l"/>
        <c:title>
          <c:tx>
            <c:rich>
              <a:bodyPr rot="-5400000" vert="horz"/>
              <a:lstStyle/>
              <a:p>
                <a:pPr>
                  <a:defRPr sz="1400"/>
                </a:pPr>
                <a:r>
                  <a:rPr lang="en-US" sz="1400" dirty="0"/>
                  <a:t>Number of Taxa</a:t>
                </a:r>
              </a:p>
            </c:rich>
          </c:tx>
          <c:overlay val="0"/>
        </c:title>
        <c:numFmt formatCode="General" sourceLinked="1"/>
        <c:majorTickMark val="out"/>
        <c:minorTickMark val="none"/>
        <c:tickLblPos val="nextTo"/>
        <c:crossAx val="8272064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600">
                <a:solidFill>
                  <a:srgbClr val="FFC000"/>
                </a:solidFill>
              </a:defRPr>
            </a:pPr>
            <a:r>
              <a:rPr lang="en-US" sz="1600" dirty="0">
                <a:solidFill>
                  <a:srgbClr val="FFC000"/>
                </a:solidFill>
              </a:rPr>
              <a:t>Difference in Botanists’ Scores Assigned for Any Given </a:t>
            </a:r>
            <a:r>
              <a:rPr lang="en-US" sz="1600" dirty="0" err="1">
                <a:solidFill>
                  <a:srgbClr val="FFC000"/>
                </a:solidFill>
              </a:rPr>
              <a:t>Taxon</a:t>
            </a:r>
            <a:r>
              <a:rPr lang="en-US" sz="1600" dirty="0">
                <a:solidFill>
                  <a:srgbClr val="FFC000"/>
                </a:solidFill>
              </a:rPr>
              <a:t> and Ecoregion</a:t>
            </a:r>
          </a:p>
        </c:rich>
      </c:tx>
      <c:layout>
        <c:manualLayout>
          <c:xMode val="edge"/>
          <c:yMode val="edge"/>
          <c:x val="0.14699948367109897"/>
          <c:y val="3.0216288350629492E-2"/>
        </c:manualLayout>
      </c:layout>
      <c:overlay val="0"/>
    </c:title>
    <c:autoTitleDeleted val="0"/>
    <c:plotArea>
      <c:layout>
        <c:manualLayout>
          <c:layoutTarget val="inner"/>
          <c:xMode val="edge"/>
          <c:yMode val="edge"/>
          <c:x val="0.20095714470117487"/>
          <c:y val="0.25930281003550881"/>
          <c:w val="0.53409750010756851"/>
          <c:h val="0.69319037248003657"/>
        </c:manualLayout>
      </c:layout>
      <c:pieChart>
        <c:varyColors val="1"/>
        <c:ser>
          <c:idx val="0"/>
          <c:order val="0"/>
          <c:tx>
            <c:strRef>
              <c:f>overall!$CF$1</c:f>
              <c:strCache>
                <c:ptCount val="1"/>
                <c:pt idx="0">
                  <c:v>Number</c:v>
                </c:pt>
              </c:strCache>
            </c:strRef>
          </c:tx>
          <c:dPt>
            <c:idx val="0"/>
            <c:bubble3D val="0"/>
            <c:spPr>
              <a:solidFill>
                <a:srgbClr val="00B050"/>
              </a:solidFill>
            </c:spPr>
            <c:extLst>
              <c:ext xmlns:c16="http://schemas.microsoft.com/office/drawing/2014/chart" uri="{C3380CC4-5D6E-409C-BE32-E72D297353CC}">
                <c16:uniqueId val="{00000000-1EAB-4075-A8AF-32B989288D12}"/>
              </c:ext>
            </c:extLst>
          </c:dPt>
          <c:dPt>
            <c:idx val="1"/>
            <c:bubble3D val="0"/>
            <c:spPr>
              <a:solidFill>
                <a:srgbClr val="00B0F0"/>
              </a:solidFill>
            </c:spPr>
            <c:extLst>
              <c:ext xmlns:c16="http://schemas.microsoft.com/office/drawing/2014/chart" uri="{C3380CC4-5D6E-409C-BE32-E72D297353CC}">
                <c16:uniqueId val="{00000001-1EAB-4075-A8AF-32B989288D12}"/>
              </c:ext>
            </c:extLst>
          </c:dPt>
          <c:dPt>
            <c:idx val="2"/>
            <c:bubble3D val="0"/>
            <c:spPr>
              <a:solidFill>
                <a:srgbClr val="FFC000"/>
              </a:solidFill>
            </c:spPr>
            <c:extLst>
              <c:ext xmlns:c16="http://schemas.microsoft.com/office/drawing/2014/chart" uri="{C3380CC4-5D6E-409C-BE32-E72D297353CC}">
                <c16:uniqueId val="{00000002-1EAB-4075-A8AF-32B989288D12}"/>
              </c:ext>
            </c:extLst>
          </c:dPt>
          <c:dLbls>
            <c:dLbl>
              <c:idx val="0"/>
              <c:layout>
                <c:manualLayout>
                  <c:x val="3.1042128603104346E-2"/>
                  <c:y val="-3.475935828877009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1EAB-4075-A8AF-32B989288D12}"/>
                </c:ext>
              </c:extLst>
            </c:dLbl>
            <c:dLbl>
              <c:idx val="1"/>
              <c:layout>
                <c:manualLayout>
                  <c:x val="-2.4747644249386837E-2"/>
                  <c:y val="1.389987155860838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EAB-4075-A8AF-32B989288D12}"/>
                </c:ext>
              </c:extLst>
            </c:dLbl>
            <c:dLbl>
              <c:idx val="2"/>
              <c:layout>
                <c:manualLayout>
                  <c:x val="-7.9822616407982605E-2"/>
                  <c:y val="1.33687734220388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EAB-4075-A8AF-32B989288D12}"/>
                </c:ext>
              </c:extLst>
            </c:dLbl>
            <c:dLbl>
              <c:idx val="3"/>
              <c:layout>
                <c:manualLayout>
                  <c:x val="-0.19290465631929046"/>
                  <c:y val="1.33689839572192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EAB-4075-A8AF-32B989288D12}"/>
                </c:ext>
              </c:extLst>
            </c:dLbl>
            <c:dLbl>
              <c:idx val="4"/>
              <c:layout>
                <c:manualLayout>
                  <c:x val="-0.16186252771618617"/>
                  <c:y val="-1.604278074866323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1EAB-4075-A8AF-32B989288D12}"/>
                </c:ext>
              </c:extLst>
            </c:dLbl>
            <c:dLbl>
              <c:idx val="5"/>
              <c:layout>
                <c:manualLayout>
                  <c:x val="-7.5388026607538933E-2"/>
                  <c:y val="-5.080213903743353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EAB-4075-A8AF-32B989288D12}"/>
                </c:ext>
              </c:extLst>
            </c:dLbl>
            <c:dLbl>
              <c:idx val="6"/>
              <c:layout>
                <c:manualLayout>
                  <c:x val="1.9955654101995565E-2"/>
                  <c:y val="-5.34759358288770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1EAB-4075-A8AF-32B989288D12}"/>
                </c:ext>
              </c:extLst>
            </c:dLbl>
            <c:dLbl>
              <c:idx val="7"/>
              <c:layout>
                <c:manualLayout>
                  <c:x val="0.15521064301552198"/>
                  <c:y val="-5.34759358288770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EAB-4075-A8AF-32B989288D12}"/>
                </c:ext>
              </c:extLst>
            </c:dLbl>
            <c:spPr>
              <a:noFill/>
              <a:ln>
                <a:noFill/>
              </a:ln>
              <a:effectLst/>
            </c:spPr>
            <c:txPr>
              <a:bodyPr/>
              <a:lstStyle/>
              <a:p>
                <a:pPr>
                  <a:defRPr sz="1200"/>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overall!$CE$2:$CE$5</c:f>
              <c:strCache>
                <c:ptCount val="3"/>
                <c:pt idx="0">
                  <c:v>Perfect agreement or Range of 1</c:v>
                </c:pt>
                <c:pt idx="1">
                  <c:v>Range of 2 or 3</c:v>
                </c:pt>
                <c:pt idx="2">
                  <c:v>Range of 4+</c:v>
                </c:pt>
              </c:strCache>
            </c:strRef>
          </c:cat>
          <c:val>
            <c:numRef>
              <c:f>overall!$CF$2:$CF$5</c:f>
              <c:numCache>
                <c:formatCode>General</c:formatCode>
                <c:ptCount val="4"/>
                <c:pt idx="0">
                  <c:v>2431</c:v>
                </c:pt>
                <c:pt idx="1">
                  <c:v>3662</c:v>
                </c:pt>
                <c:pt idx="2">
                  <c:v>339</c:v>
                </c:pt>
              </c:numCache>
            </c:numRef>
          </c:val>
          <c:extLst>
            <c:ext xmlns:c16="http://schemas.microsoft.com/office/drawing/2014/chart" uri="{C3380CC4-5D6E-409C-BE32-E72D297353CC}">
              <c16:uniqueId val="{00000008-1EAB-4075-A8AF-32B989288D12}"/>
            </c:ext>
          </c:extLst>
        </c:ser>
        <c:dLbls>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a:lstStyle/>
          <a:p>
            <a:pPr>
              <a:defRPr sz="1600">
                <a:solidFill>
                  <a:srgbClr val="FFC000"/>
                </a:solidFill>
              </a:defRPr>
            </a:pPr>
            <a:r>
              <a:rPr lang="en-US" sz="1600" dirty="0">
                <a:solidFill>
                  <a:srgbClr val="FFC000"/>
                </a:solidFill>
              </a:rPr>
              <a:t>Number of Botanists</a:t>
            </a:r>
            <a:r>
              <a:rPr lang="en-US" sz="1600" baseline="0" dirty="0">
                <a:solidFill>
                  <a:srgbClr val="FFC000"/>
                </a:solidFill>
              </a:rPr>
              <a:t> Assigning a Given C Value (Natives)</a:t>
            </a:r>
            <a:endParaRPr lang="en-US" sz="1600" dirty="0">
              <a:solidFill>
                <a:srgbClr val="FFC000"/>
              </a:solidFill>
            </a:endParaRPr>
          </a:p>
        </c:rich>
      </c:tx>
      <c:layout>
        <c:manualLayout>
          <c:xMode val="edge"/>
          <c:yMode val="edge"/>
          <c:x val="0.20945915005305191"/>
          <c:y val="2.5641025641025692E-2"/>
        </c:manualLayout>
      </c:layout>
      <c:overlay val="0"/>
    </c:title>
    <c:autoTitleDeleted val="0"/>
    <c:plotArea>
      <c:layout>
        <c:manualLayout>
          <c:layoutTarget val="inner"/>
          <c:xMode val="edge"/>
          <c:yMode val="edge"/>
          <c:x val="0.17125034902552091"/>
          <c:y val="0.15938469339059891"/>
          <c:w val="0.7916060758362643"/>
          <c:h val="0.61916964924839024"/>
        </c:manualLayout>
      </c:layout>
      <c:barChart>
        <c:barDir val="col"/>
        <c:grouping val="clustered"/>
        <c:varyColors val="0"/>
        <c:ser>
          <c:idx val="1"/>
          <c:order val="0"/>
          <c:tx>
            <c:strRef>
              <c:f>overall!$CL$24</c:f>
              <c:strCache>
                <c:ptCount val="1"/>
                <c:pt idx="0">
                  <c:v>Frequency</c:v>
                </c:pt>
              </c:strCache>
            </c:strRef>
          </c:tx>
          <c:spPr>
            <a:effectLst>
              <a:outerShdw blurRad="50800" dist="38100" algn="l" rotWithShape="0">
                <a:prstClr val="black">
                  <a:alpha val="40000"/>
                </a:prstClr>
              </a:outerShdw>
            </a:effectLst>
          </c:spPr>
          <c:invertIfNegative val="0"/>
          <c:dLbls>
            <c:dLbl>
              <c:idx val="0"/>
              <c:tx>
                <c:rich>
                  <a:bodyPr/>
                  <a:lstStyle/>
                  <a:p>
                    <a:r>
                      <a:rPr lang="en-US"/>
                      <a:t>3.5%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54-4E36-9577-5F417ED5F78B}"/>
                </c:ext>
              </c:extLst>
            </c:dLbl>
            <c:dLbl>
              <c:idx val="1"/>
              <c:tx>
                <c:rich>
                  <a:bodyPr/>
                  <a:lstStyle/>
                  <a:p>
                    <a:r>
                      <a:rPr lang="en-US"/>
                      <a:t>7.1%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54-4E36-9577-5F417ED5F78B}"/>
                </c:ext>
              </c:extLst>
            </c:dLbl>
            <c:dLbl>
              <c:idx val="2"/>
              <c:tx>
                <c:rich>
                  <a:bodyPr/>
                  <a:lstStyle/>
                  <a:p>
                    <a:r>
                      <a:rPr lang="en-US"/>
                      <a:t>8.9%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54-4E36-9577-5F417ED5F78B}"/>
                </c:ext>
              </c:extLst>
            </c:dLbl>
            <c:dLbl>
              <c:idx val="3"/>
              <c:tx>
                <c:rich>
                  <a:bodyPr/>
                  <a:lstStyle/>
                  <a:p>
                    <a:r>
                      <a:rPr lang="en-US"/>
                      <a:t>11.4%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54-4E36-9577-5F417ED5F78B}"/>
                </c:ext>
              </c:extLst>
            </c:dLbl>
            <c:dLbl>
              <c:idx val="4"/>
              <c:tx>
                <c:rich>
                  <a:bodyPr/>
                  <a:lstStyle/>
                  <a:p>
                    <a:r>
                      <a:rPr lang="en-US"/>
                      <a:t>11.4%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54-4E36-9577-5F417ED5F78B}"/>
                </c:ext>
              </c:extLst>
            </c:dLbl>
            <c:dLbl>
              <c:idx val="5"/>
              <c:tx>
                <c:rich>
                  <a:bodyPr/>
                  <a:lstStyle/>
                  <a:p>
                    <a:r>
                      <a:rPr lang="en-US"/>
                      <a:t>12.1%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54-4E36-9577-5F417ED5F78B}"/>
                </c:ext>
              </c:extLst>
            </c:dLbl>
            <c:dLbl>
              <c:idx val="6"/>
              <c:tx>
                <c:rich>
                  <a:bodyPr/>
                  <a:lstStyle/>
                  <a:p>
                    <a:r>
                      <a:rPr lang="en-US"/>
                      <a:t>11.7%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54-4E36-9577-5F417ED5F78B}"/>
                </c:ext>
              </c:extLst>
            </c:dLbl>
            <c:dLbl>
              <c:idx val="7"/>
              <c:tx>
                <c:rich>
                  <a:bodyPr/>
                  <a:lstStyle/>
                  <a:p>
                    <a:r>
                      <a:rPr lang="en-US"/>
                      <a:t>11.6%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54-4E36-9577-5F417ED5F78B}"/>
                </c:ext>
              </c:extLst>
            </c:dLbl>
            <c:dLbl>
              <c:idx val="8"/>
              <c:tx>
                <c:rich>
                  <a:bodyPr/>
                  <a:lstStyle/>
                  <a:p>
                    <a:r>
                      <a:rPr lang="en-US"/>
                      <a:t>11.6%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354-4E36-9577-5F417ED5F78B}"/>
                </c:ext>
              </c:extLst>
            </c:dLbl>
            <c:dLbl>
              <c:idx val="9"/>
              <c:tx>
                <c:rich>
                  <a:bodyPr/>
                  <a:lstStyle/>
                  <a:p>
                    <a:r>
                      <a:rPr lang="en-US"/>
                      <a:t>10.7%</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54-4E36-9577-5F417ED5F78B}"/>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overall!$CL$25:$CL$34</c:f>
              <c:numCache>
                <c:formatCode>General</c:formatCode>
                <c:ptCount val="10"/>
                <c:pt idx="0">
                  <c:v>171</c:v>
                </c:pt>
                <c:pt idx="1">
                  <c:v>347</c:v>
                </c:pt>
                <c:pt idx="2">
                  <c:v>435</c:v>
                </c:pt>
                <c:pt idx="3">
                  <c:v>555</c:v>
                </c:pt>
                <c:pt idx="4">
                  <c:v>556</c:v>
                </c:pt>
                <c:pt idx="5">
                  <c:v>591</c:v>
                </c:pt>
                <c:pt idx="6">
                  <c:v>573</c:v>
                </c:pt>
                <c:pt idx="7">
                  <c:v>567</c:v>
                </c:pt>
                <c:pt idx="8">
                  <c:v>565</c:v>
                </c:pt>
                <c:pt idx="9">
                  <c:v>521</c:v>
                </c:pt>
              </c:numCache>
            </c:numRef>
          </c:val>
          <c:extLst>
            <c:ext xmlns:c16="http://schemas.microsoft.com/office/drawing/2014/chart" uri="{C3380CC4-5D6E-409C-BE32-E72D297353CC}">
              <c16:uniqueId val="{0000000A-3354-4E36-9577-5F417ED5F78B}"/>
            </c:ext>
          </c:extLst>
        </c:ser>
        <c:dLbls>
          <c:showLegendKey val="0"/>
          <c:showVal val="0"/>
          <c:showCatName val="0"/>
          <c:showSerName val="0"/>
          <c:showPercent val="0"/>
          <c:showBubbleSize val="0"/>
        </c:dLbls>
        <c:gapWidth val="0"/>
        <c:axId val="82888960"/>
        <c:axId val="82907520"/>
      </c:barChart>
      <c:catAx>
        <c:axId val="82888960"/>
        <c:scaling>
          <c:orientation val="minMax"/>
        </c:scaling>
        <c:delete val="0"/>
        <c:axPos val="b"/>
        <c:title>
          <c:tx>
            <c:rich>
              <a:bodyPr/>
              <a:lstStyle/>
              <a:p>
                <a:pPr>
                  <a:defRPr sz="1400"/>
                </a:pPr>
                <a:r>
                  <a:rPr lang="en-US" sz="1400"/>
                  <a:t>Number of botanists assigning a given C value within an ecoregion</a:t>
                </a:r>
              </a:p>
            </c:rich>
          </c:tx>
          <c:overlay val="0"/>
        </c:title>
        <c:majorTickMark val="none"/>
        <c:minorTickMark val="none"/>
        <c:tickLblPos val="nextTo"/>
        <c:txPr>
          <a:bodyPr/>
          <a:lstStyle/>
          <a:p>
            <a:pPr>
              <a:defRPr sz="1100" b="1"/>
            </a:pPr>
            <a:endParaRPr lang="en-US"/>
          </a:p>
        </c:txPr>
        <c:crossAx val="82907520"/>
        <c:crosses val="autoZero"/>
        <c:auto val="1"/>
        <c:lblAlgn val="ctr"/>
        <c:lblOffset val="100"/>
        <c:noMultiLvlLbl val="0"/>
      </c:catAx>
      <c:valAx>
        <c:axId val="82907520"/>
        <c:scaling>
          <c:orientation val="minMax"/>
        </c:scaling>
        <c:delete val="0"/>
        <c:axPos val="l"/>
        <c:title>
          <c:tx>
            <c:rich>
              <a:bodyPr rot="-5400000" vert="horz"/>
              <a:lstStyle/>
              <a:p>
                <a:pPr>
                  <a:defRPr sz="1400">
                    <a:solidFill>
                      <a:schemeClr val="tx1"/>
                    </a:solidFill>
                  </a:defRPr>
                </a:pPr>
                <a:r>
                  <a:rPr lang="en-US" sz="1400" dirty="0">
                    <a:solidFill>
                      <a:schemeClr val="tx1"/>
                    </a:solidFill>
                  </a:rPr>
                  <a:t>Number of C Values Assigned</a:t>
                </a:r>
              </a:p>
            </c:rich>
          </c:tx>
          <c:layout>
            <c:manualLayout>
              <c:xMode val="edge"/>
              <c:yMode val="edge"/>
              <c:x val="1.0999134473766822E-2"/>
              <c:y val="0.15439101090159471"/>
            </c:manualLayout>
          </c:layout>
          <c:overlay val="0"/>
        </c:title>
        <c:numFmt formatCode="General" sourceLinked="1"/>
        <c:majorTickMark val="out"/>
        <c:minorTickMark val="none"/>
        <c:tickLblPos val="nextTo"/>
        <c:spPr>
          <a:ln>
            <a:solidFill>
              <a:schemeClr val="tx1"/>
            </a:solidFill>
          </a:ln>
        </c:spPr>
        <c:crossAx val="82888960"/>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stacked"/>
        <c:varyColors val="0"/>
        <c:ser>
          <c:idx val="1"/>
          <c:order val="0"/>
          <c:tx>
            <c:strRef>
              <c:f>overall!$CX$20</c:f>
              <c:strCache>
                <c:ptCount val="1"/>
                <c:pt idx="0">
                  <c:v>Unlisted</c:v>
                </c:pt>
              </c:strCache>
            </c:strRef>
          </c:tx>
          <c:spPr>
            <a:solidFill>
              <a:schemeClr val="accent3">
                <a:lumMod val="75000"/>
              </a:schemeClr>
            </a:solidFill>
          </c:spPr>
          <c:invertIfNegative val="0"/>
          <c:cat>
            <c:numRef>
              <c:f>overall!$CW$21:$CW$31</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overall!$CX$21:$CX$31</c:f>
              <c:numCache>
                <c:formatCode>General</c:formatCode>
                <c:ptCount val="11"/>
                <c:pt idx="0">
                  <c:v>266</c:v>
                </c:pt>
                <c:pt idx="1">
                  <c:v>32</c:v>
                </c:pt>
                <c:pt idx="2">
                  <c:v>64</c:v>
                </c:pt>
                <c:pt idx="3">
                  <c:v>101</c:v>
                </c:pt>
                <c:pt idx="4">
                  <c:v>196</c:v>
                </c:pt>
                <c:pt idx="5">
                  <c:v>294</c:v>
                </c:pt>
                <c:pt idx="6">
                  <c:v>364</c:v>
                </c:pt>
                <c:pt idx="7">
                  <c:v>508</c:v>
                </c:pt>
                <c:pt idx="8">
                  <c:v>348</c:v>
                </c:pt>
                <c:pt idx="9">
                  <c:v>178</c:v>
                </c:pt>
                <c:pt idx="10">
                  <c:v>65</c:v>
                </c:pt>
              </c:numCache>
            </c:numRef>
          </c:val>
          <c:extLst>
            <c:ext xmlns:c16="http://schemas.microsoft.com/office/drawing/2014/chart" uri="{C3380CC4-5D6E-409C-BE32-E72D297353CC}">
              <c16:uniqueId val="{00000000-B007-4E48-B3B0-EE819D821054}"/>
            </c:ext>
          </c:extLst>
        </c:ser>
        <c:ser>
          <c:idx val="2"/>
          <c:order val="1"/>
          <c:tx>
            <c:strRef>
              <c:f>overall!$CY$20</c:f>
              <c:strCache>
                <c:ptCount val="1"/>
                <c:pt idx="0">
                  <c:v>Listed</c:v>
                </c:pt>
              </c:strCache>
            </c:strRef>
          </c:tx>
          <c:spPr>
            <a:solidFill>
              <a:schemeClr val="accent2">
                <a:lumMod val="75000"/>
              </a:schemeClr>
            </a:solidFill>
          </c:spPr>
          <c:invertIfNegative val="0"/>
          <c:cat>
            <c:numRef>
              <c:f>overall!$CW$21:$CW$31</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overall!$CY$21:$CY$31</c:f>
              <c:numCache>
                <c:formatCode>General</c:formatCode>
                <c:ptCount val="11"/>
                <c:pt idx="1">
                  <c:v>1</c:v>
                </c:pt>
                <c:pt idx="2">
                  <c:v>1</c:v>
                </c:pt>
                <c:pt idx="4">
                  <c:v>12</c:v>
                </c:pt>
                <c:pt idx="5">
                  <c:v>18</c:v>
                </c:pt>
                <c:pt idx="6">
                  <c:v>45</c:v>
                </c:pt>
                <c:pt idx="7">
                  <c:v>129</c:v>
                </c:pt>
                <c:pt idx="8">
                  <c:v>156</c:v>
                </c:pt>
                <c:pt idx="9">
                  <c:v>110</c:v>
                </c:pt>
                <c:pt idx="10">
                  <c:v>39</c:v>
                </c:pt>
              </c:numCache>
            </c:numRef>
          </c:val>
          <c:extLst>
            <c:ext xmlns:c16="http://schemas.microsoft.com/office/drawing/2014/chart" uri="{C3380CC4-5D6E-409C-BE32-E72D297353CC}">
              <c16:uniqueId val="{00000001-B007-4E48-B3B0-EE819D821054}"/>
            </c:ext>
          </c:extLst>
        </c:ser>
        <c:dLbls>
          <c:showLegendKey val="0"/>
          <c:showVal val="0"/>
          <c:showCatName val="0"/>
          <c:showSerName val="0"/>
          <c:showPercent val="0"/>
          <c:showBubbleSize val="0"/>
        </c:dLbls>
        <c:gapWidth val="55"/>
        <c:overlap val="100"/>
        <c:axId val="83005440"/>
        <c:axId val="83007360"/>
      </c:barChart>
      <c:catAx>
        <c:axId val="83005440"/>
        <c:scaling>
          <c:orientation val="minMax"/>
        </c:scaling>
        <c:delete val="0"/>
        <c:axPos val="b"/>
        <c:title>
          <c:tx>
            <c:rich>
              <a:bodyPr/>
              <a:lstStyle/>
              <a:p>
                <a:pPr>
                  <a:defRPr/>
                </a:pPr>
                <a:r>
                  <a:rPr lang="en-US" dirty="0"/>
                  <a:t>Average</a:t>
                </a:r>
                <a:r>
                  <a:rPr lang="en-US" baseline="0" dirty="0"/>
                  <a:t> C Value Across Ecoregions</a:t>
                </a:r>
                <a:endParaRPr lang="en-US" dirty="0"/>
              </a:p>
            </c:rich>
          </c:tx>
          <c:overlay val="0"/>
        </c:title>
        <c:numFmt formatCode="General" sourceLinked="1"/>
        <c:majorTickMark val="none"/>
        <c:minorTickMark val="none"/>
        <c:tickLblPos val="nextTo"/>
        <c:crossAx val="83007360"/>
        <c:crosses val="autoZero"/>
        <c:auto val="1"/>
        <c:lblAlgn val="ctr"/>
        <c:lblOffset val="100"/>
        <c:noMultiLvlLbl val="0"/>
      </c:catAx>
      <c:valAx>
        <c:axId val="83007360"/>
        <c:scaling>
          <c:orientation val="minMax"/>
        </c:scaling>
        <c:delete val="0"/>
        <c:axPos val="l"/>
        <c:title>
          <c:tx>
            <c:rich>
              <a:bodyPr rot="-5400000" vert="horz"/>
              <a:lstStyle/>
              <a:p>
                <a:pPr>
                  <a:defRPr/>
                </a:pPr>
                <a:r>
                  <a:rPr lang="en-US" dirty="0"/>
                  <a:t>Number</a:t>
                </a:r>
                <a:r>
                  <a:rPr lang="en-US" baseline="0" dirty="0"/>
                  <a:t> of Taxa</a:t>
                </a:r>
                <a:endParaRPr lang="en-US" dirty="0"/>
              </a:p>
            </c:rich>
          </c:tx>
          <c:layout>
            <c:manualLayout>
              <c:xMode val="edge"/>
              <c:yMode val="edge"/>
              <c:x val="1.0007038020756014E-2"/>
              <c:y val="0.20418011666229441"/>
            </c:manualLayout>
          </c:layout>
          <c:overlay val="0"/>
        </c:title>
        <c:numFmt formatCode="General" sourceLinked="1"/>
        <c:majorTickMark val="none"/>
        <c:minorTickMark val="none"/>
        <c:tickLblPos val="nextTo"/>
        <c:crossAx val="83005440"/>
        <c:crosses val="autoZero"/>
        <c:crossBetween val="between"/>
      </c:valAx>
    </c:plotArea>
    <c:legend>
      <c:legendPos val="r"/>
      <c:layout>
        <c:manualLayout>
          <c:xMode val="edge"/>
          <c:yMode val="edge"/>
          <c:x val="0.81394158474290712"/>
          <c:y val="0.17552670881917654"/>
          <c:w val="0.17075383276218647"/>
          <c:h val="0.1662483233251646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barChart>
        <c:barDir val="col"/>
        <c:grouping val="clustered"/>
        <c:varyColors val="0"/>
        <c:ser>
          <c:idx val="1"/>
          <c:order val="0"/>
          <c:tx>
            <c:strRef>
              <c:f>overall!$Q$19</c:f>
              <c:strCache>
                <c:ptCount val="1"/>
              </c:strCache>
            </c:strRef>
          </c:tx>
          <c:spPr>
            <a:solidFill>
              <a:schemeClr val="accent6">
                <a:lumMod val="75000"/>
              </a:schemeClr>
            </a:solidFill>
            <a:effectLst>
              <a:outerShdw blurRad="50800" dist="38100" dir="2700000" algn="tl" rotWithShape="0">
                <a:prstClr val="black">
                  <a:alpha val="40000"/>
                </a:prstClr>
              </a:outerShdw>
            </a:effectLst>
          </c:spPr>
          <c:invertIfNegative val="0"/>
          <c:dPt>
            <c:idx val="0"/>
            <c:invertIfNegative val="0"/>
            <c:bubble3D val="0"/>
            <c:spPr>
              <a:solidFill>
                <a:schemeClr val="bg1">
                  <a:lumMod val="65000"/>
                </a:schemeClr>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0-E2AA-46C2-85AE-0A5B14CBB7FF}"/>
              </c:ext>
            </c:extLst>
          </c:dPt>
          <c:dLbls>
            <c:delete val="1"/>
          </c:dLbls>
          <c:cat>
            <c:numRef>
              <c:f>overall!$P$21:$P$31</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overall!$Q$21:$Q$31</c:f>
              <c:numCache>
                <c:formatCode>General</c:formatCode>
                <c:ptCount val="11"/>
                <c:pt idx="0">
                  <c:v>267</c:v>
                </c:pt>
                <c:pt idx="1">
                  <c:v>31</c:v>
                </c:pt>
                <c:pt idx="2">
                  <c:v>65</c:v>
                </c:pt>
                <c:pt idx="3">
                  <c:v>100</c:v>
                </c:pt>
                <c:pt idx="4">
                  <c:v>198</c:v>
                </c:pt>
                <c:pt idx="5">
                  <c:v>294</c:v>
                </c:pt>
                <c:pt idx="6">
                  <c:v>364</c:v>
                </c:pt>
                <c:pt idx="7">
                  <c:v>507</c:v>
                </c:pt>
                <c:pt idx="8">
                  <c:v>348</c:v>
                </c:pt>
                <c:pt idx="9">
                  <c:v>177</c:v>
                </c:pt>
                <c:pt idx="10">
                  <c:v>65</c:v>
                </c:pt>
              </c:numCache>
            </c:numRef>
          </c:val>
          <c:extLst>
            <c:ext xmlns:c16="http://schemas.microsoft.com/office/drawing/2014/chart" uri="{C3380CC4-5D6E-409C-BE32-E72D297353CC}">
              <c16:uniqueId val="{00000001-E2AA-46C2-85AE-0A5B14CBB7FF}"/>
            </c:ext>
          </c:extLst>
        </c:ser>
        <c:dLbls>
          <c:showLegendKey val="0"/>
          <c:showVal val="1"/>
          <c:showCatName val="0"/>
          <c:showSerName val="0"/>
          <c:showPercent val="0"/>
          <c:showBubbleSize val="0"/>
        </c:dLbls>
        <c:gapWidth val="75"/>
        <c:axId val="83385728"/>
        <c:axId val="83396096"/>
      </c:barChart>
      <c:catAx>
        <c:axId val="83385728"/>
        <c:scaling>
          <c:orientation val="minMax"/>
        </c:scaling>
        <c:delete val="0"/>
        <c:axPos val="b"/>
        <c:title>
          <c:tx>
            <c:rich>
              <a:bodyPr/>
              <a:lstStyle/>
              <a:p>
                <a:pPr>
                  <a:defRPr sz="1400"/>
                </a:pPr>
                <a:r>
                  <a:rPr lang="en-US" sz="1400" dirty="0"/>
                  <a:t>Average</a:t>
                </a:r>
                <a:r>
                  <a:rPr lang="en-US" sz="1400" baseline="0" dirty="0"/>
                  <a:t> C Value Across Ecoregions</a:t>
                </a:r>
                <a:endParaRPr lang="en-US" sz="1400" dirty="0"/>
              </a:p>
            </c:rich>
          </c:tx>
          <c:overlay val="0"/>
        </c:title>
        <c:numFmt formatCode="General" sourceLinked="1"/>
        <c:majorTickMark val="none"/>
        <c:minorTickMark val="none"/>
        <c:tickLblPos val="nextTo"/>
        <c:txPr>
          <a:bodyPr/>
          <a:lstStyle/>
          <a:p>
            <a:pPr>
              <a:defRPr sz="1400"/>
            </a:pPr>
            <a:endParaRPr lang="en-US"/>
          </a:p>
        </c:txPr>
        <c:crossAx val="83396096"/>
        <c:crosses val="autoZero"/>
        <c:auto val="1"/>
        <c:lblAlgn val="ctr"/>
        <c:lblOffset val="100"/>
        <c:noMultiLvlLbl val="0"/>
      </c:catAx>
      <c:valAx>
        <c:axId val="83396096"/>
        <c:scaling>
          <c:orientation val="minMax"/>
        </c:scaling>
        <c:delete val="0"/>
        <c:axPos val="l"/>
        <c:title>
          <c:tx>
            <c:rich>
              <a:bodyPr rot="-5400000" vert="horz"/>
              <a:lstStyle/>
              <a:p>
                <a:pPr>
                  <a:defRPr sz="1400"/>
                </a:pPr>
                <a:r>
                  <a:rPr lang="en-US" sz="1400" dirty="0"/>
                  <a:t>Number</a:t>
                </a:r>
                <a:r>
                  <a:rPr lang="en-US" sz="1400" baseline="0" dirty="0"/>
                  <a:t> of Taxa</a:t>
                </a:r>
                <a:endParaRPr lang="en-US" sz="1400" dirty="0"/>
              </a:p>
            </c:rich>
          </c:tx>
          <c:layout>
            <c:manualLayout>
              <c:xMode val="edge"/>
              <c:yMode val="edge"/>
              <c:x val="2.5793649786212288E-2"/>
              <c:y val="0.16444628057565683"/>
            </c:manualLayout>
          </c:layout>
          <c:overlay val="0"/>
        </c:title>
        <c:numFmt formatCode="General" sourceLinked="1"/>
        <c:majorTickMark val="none"/>
        <c:minorTickMark val="none"/>
        <c:tickLblPos val="nextTo"/>
        <c:spPr>
          <a:ln>
            <a:solidFill>
              <a:schemeClr val="tx1"/>
            </a:solidFill>
          </a:ln>
        </c:spPr>
        <c:txPr>
          <a:bodyPr/>
          <a:lstStyle/>
          <a:p>
            <a:pPr>
              <a:defRPr sz="1400">
                <a:solidFill>
                  <a:schemeClr val="tx1"/>
                </a:solidFill>
              </a:defRPr>
            </a:pPr>
            <a:endParaRPr lang="en-US"/>
          </a:p>
        </c:txPr>
        <c:crossAx val="83385728"/>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0.83239</cdr:x>
      <cdr:y>0.41165</cdr:y>
    </cdr:from>
    <cdr:to>
      <cdr:x>0.95634</cdr:x>
      <cdr:y>0.63301</cdr:y>
    </cdr:to>
    <cdr:sp macro="" textlink="">
      <cdr:nvSpPr>
        <cdr:cNvPr id="2" name="TextBox 1"/>
        <cdr:cNvSpPr txBox="1"/>
      </cdr:nvSpPr>
      <cdr:spPr>
        <a:xfrm xmlns:a="http://schemas.openxmlformats.org/drawingml/2006/main">
          <a:off x="7217019" y="2588846"/>
          <a:ext cx="1074616" cy="13921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solidFill>
              <a:schemeClr val="accent6">
                <a:lumMod val="60000"/>
                <a:lumOff val="40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4B76B-686D-47F8-A5B0-CA4496C6EE71}" type="datetimeFigureOut">
              <a:rPr lang="en-US" smtClean="0"/>
              <a:pPr/>
              <a:t>4/18/2019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80B66D-6A83-46EB-9BBC-DE1EA1BE587E}" type="slidenum">
              <a:rPr lang="en-US" smtClean="0"/>
              <a:pPr/>
              <a:t>‹#›</a:t>
            </a:fld>
            <a:endParaRPr lang="en-US"/>
          </a:p>
        </p:txBody>
      </p:sp>
    </p:spTree>
    <p:extLst>
      <p:ext uri="{BB962C8B-B14F-4D97-AF65-F5344CB8AC3E}">
        <p14:creationId xmlns:p14="http://schemas.microsoft.com/office/powerpoint/2010/main" val="3250642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work was made possible by a EPA Wetland Program Development Grant.</a:t>
            </a:r>
            <a:endParaRPr lang="en-US" dirty="0"/>
          </a:p>
        </p:txBody>
      </p:sp>
      <p:sp>
        <p:nvSpPr>
          <p:cNvPr id="4" name="Slide Number Placeholder 3"/>
          <p:cNvSpPr>
            <a:spLocks noGrp="1"/>
          </p:cNvSpPr>
          <p:nvPr>
            <p:ph type="sldNum" sz="quarter" idx="10"/>
          </p:nvPr>
        </p:nvSpPr>
        <p:spPr/>
        <p:txBody>
          <a:bodyPr/>
          <a:lstStyle/>
          <a:p>
            <a:fld id="{EC80B66D-6A83-46EB-9BBC-DE1EA1BE587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24 species could not be determined, plus</a:t>
            </a:r>
            <a:r>
              <a:rPr lang="en-US" baseline="0" dirty="0"/>
              <a:t> certain </a:t>
            </a:r>
            <a:r>
              <a:rPr lang="en-US" baseline="0" dirty="0" err="1"/>
              <a:t>ecoregions</a:t>
            </a:r>
            <a:r>
              <a:rPr lang="en-US" baseline="0" dirty="0"/>
              <a:t> (</a:t>
            </a:r>
            <a:r>
              <a:rPr lang="en-US" baseline="0" dirty="0" err="1"/>
              <a:t>pdmnt</a:t>
            </a:r>
            <a:r>
              <a:rPr lang="en-US" baseline="0" dirty="0"/>
              <a:t> primarily) for other species</a:t>
            </a:r>
            <a:endParaRPr lang="en-US" dirty="0"/>
          </a:p>
        </p:txBody>
      </p:sp>
      <p:sp>
        <p:nvSpPr>
          <p:cNvPr id="4" name="Slide Number Placeholder 3"/>
          <p:cNvSpPr>
            <a:spLocks noGrp="1"/>
          </p:cNvSpPr>
          <p:nvPr>
            <p:ph type="sldNum" sz="quarter" idx="10"/>
          </p:nvPr>
        </p:nvSpPr>
        <p:spPr/>
        <p:txBody>
          <a:bodyPr/>
          <a:lstStyle/>
          <a:p>
            <a:fld id="{EC80B66D-6A83-46EB-9BBC-DE1EA1BE587E}"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What we did </a:t>
            </a:r>
            <a:r>
              <a:rPr lang="en-US" u="sng" baseline="0" dirty="0"/>
              <a:t>in cases where range in scores assigned was 4 or more</a:t>
            </a:r>
            <a:r>
              <a:rPr lang="en-US" baseline="0" dirty="0"/>
              <a:t>, scored by consensus, rather than average.</a:t>
            </a:r>
            <a:endParaRPr lang="en-US" dirty="0"/>
          </a:p>
        </p:txBody>
      </p:sp>
      <p:sp>
        <p:nvSpPr>
          <p:cNvPr id="4" name="Slide Number Placeholder 3"/>
          <p:cNvSpPr>
            <a:spLocks noGrp="1"/>
          </p:cNvSpPr>
          <p:nvPr>
            <p:ph type="sldNum" sz="quarter" idx="10"/>
          </p:nvPr>
        </p:nvSpPr>
        <p:spPr/>
        <p:txBody>
          <a:bodyPr/>
          <a:lstStyle/>
          <a:p>
            <a:fld id="{EC80B66D-6A83-46EB-9BBC-DE1EA1BE587E}"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Explain</a:t>
            </a:r>
            <a:r>
              <a:rPr lang="en-US" baseline="0" dirty="0"/>
              <a:t> wide variation of C value between ecoregions.</a:t>
            </a:r>
            <a:endParaRPr lang="en-US" dirty="0"/>
          </a:p>
        </p:txBody>
      </p:sp>
      <p:sp>
        <p:nvSpPr>
          <p:cNvPr id="4" name="Slide Number Placeholder 3"/>
          <p:cNvSpPr>
            <a:spLocks noGrp="1"/>
          </p:cNvSpPr>
          <p:nvPr>
            <p:ph type="sldNum" sz="quarter" idx="10"/>
          </p:nvPr>
        </p:nvSpPr>
        <p:spPr/>
        <p:txBody>
          <a:bodyPr/>
          <a:lstStyle/>
          <a:p>
            <a:fld id="{EC80B66D-6A83-46EB-9BBC-DE1EA1BE587E}"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MAWWG did assign zeros to native invasive</a:t>
            </a:r>
            <a:r>
              <a:rPr lang="en-US" baseline="0" dirty="0"/>
              <a:t> flora, so this graph doesn’t include non-natives</a:t>
            </a:r>
            <a:endParaRPr lang="en-US" dirty="0"/>
          </a:p>
        </p:txBody>
      </p:sp>
      <p:sp>
        <p:nvSpPr>
          <p:cNvPr id="4" name="Slide Number Placeholder 3"/>
          <p:cNvSpPr>
            <a:spLocks noGrp="1"/>
          </p:cNvSpPr>
          <p:nvPr>
            <p:ph type="sldNum" sz="quarter" idx="10"/>
          </p:nvPr>
        </p:nvSpPr>
        <p:spPr/>
        <p:txBody>
          <a:bodyPr/>
          <a:lstStyle/>
          <a:p>
            <a:fld id="{EC80B66D-6A83-46EB-9BBC-DE1EA1BE587E}"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Non-natives</a:t>
            </a:r>
            <a:r>
              <a:rPr lang="en-US" baseline="0" dirty="0"/>
              <a:t> comprise a larger proportion of the total annual species than do the non-native biennial/perennial species.</a:t>
            </a:r>
          </a:p>
          <a:p>
            <a:r>
              <a:rPr lang="en-US" dirty="0"/>
              <a:t>Of course the above graph is a little misleading given the much</a:t>
            </a:r>
            <a:r>
              <a:rPr lang="en-US" baseline="0" dirty="0"/>
              <a:t> smaller overall number of annuals compared to longer duration plants, so here’s a side-by-side comparison with the same scale.</a:t>
            </a:r>
            <a:endParaRPr lang="en-US" dirty="0"/>
          </a:p>
        </p:txBody>
      </p:sp>
      <p:sp>
        <p:nvSpPr>
          <p:cNvPr id="4" name="Slide Number Placeholder 3"/>
          <p:cNvSpPr>
            <a:spLocks noGrp="1"/>
          </p:cNvSpPr>
          <p:nvPr>
            <p:ph type="sldNum" sz="quarter" idx="10"/>
          </p:nvPr>
        </p:nvSpPr>
        <p:spPr/>
        <p:txBody>
          <a:bodyPr/>
          <a:lstStyle/>
          <a:p>
            <a:fld id="{EC80B66D-6A83-46EB-9BBC-DE1EA1BE587E}"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Define listed</a:t>
            </a:r>
          </a:p>
          <a:p>
            <a:r>
              <a:rPr lang="en-US" dirty="0"/>
              <a:t>WETLAND species only</a:t>
            </a:r>
          </a:p>
        </p:txBody>
      </p:sp>
      <p:sp>
        <p:nvSpPr>
          <p:cNvPr id="4" name="Slide Number Placeholder 3"/>
          <p:cNvSpPr>
            <a:spLocks noGrp="1"/>
          </p:cNvSpPr>
          <p:nvPr>
            <p:ph type="sldNum" sz="quarter" idx="10"/>
          </p:nvPr>
        </p:nvSpPr>
        <p:spPr/>
        <p:txBody>
          <a:bodyPr/>
          <a:lstStyle/>
          <a:p>
            <a:fld id="{EC80B66D-6A83-46EB-9BBC-DE1EA1BE587E}"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80B66D-6A83-46EB-9BBC-DE1EA1BE587E}"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80B66D-6A83-46EB-9BBC-DE1EA1BE587E}"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Surveyed botanists who had participated in the development</a:t>
            </a:r>
            <a:r>
              <a:rPr lang="en-US" baseline="0" dirty="0"/>
              <a:t> of C Value database for their area or state</a:t>
            </a:r>
            <a:endParaRPr lang="en-US" dirty="0"/>
          </a:p>
        </p:txBody>
      </p:sp>
      <p:sp>
        <p:nvSpPr>
          <p:cNvPr id="4" name="Slide Number Placeholder 3"/>
          <p:cNvSpPr>
            <a:spLocks noGrp="1"/>
          </p:cNvSpPr>
          <p:nvPr>
            <p:ph type="sldNum" sz="quarter" idx="10"/>
          </p:nvPr>
        </p:nvSpPr>
        <p:spPr/>
        <p:txBody>
          <a:bodyPr/>
          <a:lstStyle/>
          <a:p>
            <a:fld id="{EC80B66D-6A83-46EB-9BBC-DE1EA1BE587E}"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80B66D-6A83-46EB-9BBC-DE1EA1BE587E}"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Downloaded</a:t>
            </a:r>
            <a:r>
              <a:rPr lang="en-US" baseline="0" dirty="0"/>
              <a:t> info for a</a:t>
            </a:r>
            <a:r>
              <a:rPr lang="en-US" dirty="0"/>
              <a:t>ll species,</a:t>
            </a:r>
            <a:r>
              <a:rPr lang="en-US" baseline="0" dirty="0"/>
              <a:t> all states in Region IV, </a:t>
            </a:r>
            <a:r>
              <a:rPr lang="en-US" baseline="0" dirty="0" err="1"/>
              <a:t>sci</a:t>
            </a:r>
            <a:r>
              <a:rPr lang="en-US" baseline="0" dirty="0"/>
              <a:t> name, common name, </a:t>
            </a:r>
            <a:r>
              <a:rPr lang="en-US" baseline="0" dirty="0" err="1"/>
              <a:t>dicot</a:t>
            </a:r>
            <a:r>
              <a:rPr lang="en-US" baseline="0" dirty="0"/>
              <a:t>/monocot, growth, duration, nativity, protected sp status, county records</a:t>
            </a:r>
          </a:p>
        </p:txBody>
      </p:sp>
      <p:sp>
        <p:nvSpPr>
          <p:cNvPr id="4" name="Slide Number Placeholder 3"/>
          <p:cNvSpPr>
            <a:spLocks noGrp="1"/>
          </p:cNvSpPr>
          <p:nvPr>
            <p:ph type="sldNum" sz="quarter" idx="10"/>
          </p:nvPr>
        </p:nvSpPr>
        <p:spPr/>
        <p:txBody>
          <a:bodyPr/>
          <a:lstStyle/>
          <a:p>
            <a:fld id="{EC80B66D-6A83-46EB-9BBC-DE1EA1BE587E}"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we considered</a:t>
            </a:r>
            <a:r>
              <a:rPr lang="en-US" baseline="0" dirty="0"/>
              <a:t> each species in each ecoregion where it occurs, the result would be 11,000 C values to be assigned.</a:t>
            </a:r>
            <a:endParaRPr lang="en-US" dirty="0"/>
          </a:p>
        </p:txBody>
      </p:sp>
      <p:sp>
        <p:nvSpPr>
          <p:cNvPr id="4" name="Slide Number Placeholder 3"/>
          <p:cNvSpPr>
            <a:spLocks noGrp="1"/>
          </p:cNvSpPr>
          <p:nvPr>
            <p:ph type="sldNum" sz="quarter" idx="10"/>
          </p:nvPr>
        </p:nvSpPr>
        <p:spPr/>
        <p:txBody>
          <a:bodyPr/>
          <a:lstStyle/>
          <a:p>
            <a:fld id="{EC80B66D-6A83-46EB-9BBC-DE1EA1BE587E}"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a:t>
            </a:r>
            <a:r>
              <a:rPr lang="en-US" baseline="0" dirty="0"/>
              <a:t> decided, based on input from various botanists here in in the EPA, to group some of these ecoregions into these 5: Interior Low Plateau….. This grouping reduced the number of C values from 11,000 down to a more manageable 7,000.</a:t>
            </a:r>
            <a:endParaRPr lang="en-US" dirty="0"/>
          </a:p>
        </p:txBody>
      </p:sp>
      <p:sp>
        <p:nvSpPr>
          <p:cNvPr id="4" name="Slide Number Placeholder 3"/>
          <p:cNvSpPr>
            <a:spLocks noGrp="1"/>
          </p:cNvSpPr>
          <p:nvPr>
            <p:ph type="sldNum" sz="quarter" idx="10"/>
          </p:nvPr>
        </p:nvSpPr>
        <p:spPr/>
        <p:txBody>
          <a:bodyPr/>
          <a:lstStyle/>
          <a:p>
            <a:fld id="{EC80B66D-6A83-46EB-9BBC-DE1EA1BE587E}"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alongside</a:t>
            </a:r>
            <a:r>
              <a:rPr lang="en-US" baseline="0" dirty="0"/>
              <a:t> compiling the wetland plant database, I also was searching for botanists to participate in assigning the C values. I contacted around 60 botanists, got responses from about 25 of them, and contracted or selected 15 of those. We were looking especially for field-oriented botanists, based on advice which I obtained through surveys from other botanists who had experience with </a:t>
            </a:r>
            <a:r>
              <a:rPr lang="en-US" baseline="0" dirty="0" err="1"/>
              <a:t>CofC</a:t>
            </a:r>
            <a:r>
              <a:rPr lang="en-US" baseline="0" dirty="0"/>
              <a:t> projects in other regions or states.</a:t>
            </a:r>
            <a:endParaRPr lang="en-US" dirty="0"/>
          </a:p>
        </p:txBody>
      </p:sp>
      <p:sp>
        <p:nvSpPr>
          <p:cNvPr id="4" name="Slide Number Placeholder 3"/>
          <p:cNvSpPr>
            <a:spLocks noGrp="1"/>
          </p:cNvSpPr>
          <p:nvPr>
            <p:ph type="sldNum" sz="quarter" idx="10"/>
          </p:nvPr>
        </p:nvSpPr>
        <p:spPr/>
        <p:txBody>
          <a:bodyPr/>
          <a:lstStyle/>
          <a:p>
            <a:fld id="{EC80B66D-6A83-46EB-9BBC-DE1EA1BE587E}"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Range =</a:t>
            </a:r>
            <a:r>
              <a:rPr lang="en-US" baseline="0" dirty="0"/>
              <a:t> highest minus lowest</a:t>
            </a:r>
            <a:endParaRPr lang="en-US" dirty="0"/>
          </a:p>
        </p:txBody>
      </p:sp>
      <p:sp>
        <p:nvSpPr>
          <p:cNvPr id="4" name="Slide Number Placeholder 3"/>
          <p:cNvSpPr>
            <a:spLocks noGrp="1"/>
          </p:cNvSpPr>
          <p:nvPr>
            <p:ph type="sldNum" sz="quarter" idx="10"/>
          </p:nvPr>
        </p:nvSpPr>
        <p:spPr/>
        <p:txBody>
          <a:bodyPr/>
          <a:lstStyle/>
          <a:p>
            <a:fld id="{EC80B66D-6A83-46EB-9BBC-DE1EA1BE587E}"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80B66D-6A83-46EB-9BBC-DE1EA1BE587E}"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3"/>
          <p:cNvSpPr>
            <a:spLocks noGrp="1"/>
          </p:cNvSpPr>
          <p:nvPr>
            <p:ph type="sldNum" sz="quarter" idx="12"/>
          </p:nvPr>
        </p:nvSpPr>
        <p:spPr>
          <a:xfrm>
            <a:off x="7010400" y="6400800"/>
            <a:ext cx="1981200" cy="365125"/>
          </a:xfrm>
          <a:prstGeom prst="rect">
            <a:avLst/>
          </a:prstGeom>
        </p:spPr>
        <p:txBody>
          <a:bodyPr/>
          <a:lstStyle>
            <a:lvl1pPr algn="r">
              <a:defRPr sz="1100">
                <a:solidFill>
                  <a:schemeClr val="bg2"/>
                </a:solidFill>
              </a:defRPr>
            </a:lvl1pPr>
          </a:lstStyle>
          <a:p>
            <a:r>
              <a:rPr lang="en-US" dirty="0"/>
              <a:t>October 2013</a:t>
            </a:r>
          </a:p>
        </p:txBody>
      </p:sp>
    </p:spTree>
    <p:extLst>
      <p:ext uri="{BB962C8B-B14F-4D97-AF65-F5344CB8AC3E}">
        <p14:creationId xmlns:p14="http://schemas.microsoft.com/office/powerpoint/2010/main" val="2991427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a:solidFill>
                  <a:schemeClr val="bg2"/>
                </a:solidFill>
              </a:rPr>
              <a:t>November</a:t>
            </a:r>
            <a:r>
              <a:rPr lang="en-US" dirty="0">
                <a:solidFill>
                  <a:prstClr val="black">
                    <a:tint val="75000"/>
                  </a:prstClr>
                </a:solidFill>
              </a:rPr>
              <a:t> 2013</a:t>
            </a:r>
          </a:p>
        </p:txBody>
      </p:sp>
    </p:spTree>
    <p:extLst>
      <p:ext uri="{BB962C8B-B14F-4D97-AF65-F5344CB8AC3E}">
        <p14:creationId xmlns:p14="http://schemas.microsoft.com/office/powerpoint/2010/main" val="155208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r>
              <a:rPr lang="en-US" dirty="0">
                <a:solidFill>
                  <a:schemeClr val="bg2"/>
                </a:solidFill>
              </a:rPr>
              <a:t>November</a:t>
            </a:r>
            <a:r>
              <a:rPr lang="en-US" dirty="0">
                <a:solidFill>
                  <a:prstClr val="black">
                    <a:tint val="75000"/>
                  </a:prstClr>
                </a:solidFill>
              </a:rPr>
              <a:t> 2013</a:t>
            </a:r>
          </a:p>
        </p:txBody>
      </p:sp>
    </p:spTree>
    <p:extLst>
      <p:ext uri="{BB962C8B-B14F-4D97-AF65-F5344CB8AC3E}">
        <p14:creationId xmlns:p14="http://schemas.microsoft.com/office/powerpoint/2010/main" val="357947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3"/>
          <p:cNvSpPr>
            <a:spLocks noGrp="1"/>
          </p:cNvSpPr>
          <p:nvPr>
            <p:ph type="sldNum" sz="quarter" idx="12"/>
          </p:nvPr>
        </p:nvSpPr>
        <p:spPr>
          <a:xfrm>
            <a:off x="7010400" y="6400800"/>
            <a:ext cx="1981200" cy="365125"/>
          </a:xfrm>
          <a:prstGeom prst="rect">
            <a:avLst/>
          </a:prstGeom>
        </p:spPr>
        <p:txBody>
          <a:bodyPr/>
          <a:lstStyle>
            <a:lvl1pPr algn="r">
              <a:defRPr sz="1100">
                <a:solidFill>
                  <a:schemeClr val="bg2"/>
                </a:solidFill>
              </a:defRPr>
            </a:lvl1pPr>
          </a:lstStyle>
          <a:p>
            <a:r>
              <a:rPr lang="en-US" dirty="0"/>
              <a:t>October 2013</a:t>
            </a:r>
          </a:p>
        </p:txBody>
      </p:sp>
    </p:spTree>
    <p:extLst>
      <p:ext uri="{BB962C8B-B14F-4D97-AF65-F5344CB8AC3E}">
        <p14:creationId xmlns:p14="http://schemas.microsoft.com/office/powerpoint/2010/main" val="402230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4/18/2019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3"/>
          <p:cNvSpPr>
            <a:spLocks noGrp="1"/>
          </p:cNvSpPr>
          <p:nvPr>
            <p:ph type="sldNum" sz="quarter" idx="12"/>
          </p:nvPr>
        </p:nvSpPr>
        <p:spPr>
          <a:xfrm>
            <a:off x="7010400" y="6400800"/>
            <a:ext cx="1981200" cy="365125"/>
          </a:xfrm>
          <a:prstGeom prst="rect">
            <a:avLst/>
          </a:prstGeom>
        </p:spPr>
        <p:txBody>
          <a:bodyPr/>
          <a:lstStyle>
            <a:lvl1pPr algn="r">
              <a:defRPr sz="1100">
                <a:solidFill>
                  <a:schemeClr val="bg2"/>
                </a:solidFill>
              </a:defRPr>
            </a:lvl1pPr>
          </a:lstStyle>
          <a:p>
            <a:r>
              <a:rPr lang="en-US" dirty="0"/>
              <a:t>October 2013</a:t>
            </a:r>
          </a:p>
        </p:txBody>
      </p:sp>
    </p:spTree>
    <p:extLst>
      <p:ext uri="{BB962C8B-B14F-4D97-AF65-F5344CB8AC3E}">
        <p14:creationId xmlns:p14="http://schemas.microsoft.com/office/powerpoint/2010/main" val="2523761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4/18/2019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3"/>
          <p:cNvSpPr>
            <a:spLocks noGrp="1"/>
          </p:cNvSpPr>
          <p:nvPr>
            <p:ph type="sldNum" sz="quarter" idx="12"/>
          </p:nvPr>
        </p:nvSpPr>
        <p:spPr>
          <a:xfrm>
            <a:off x="7010400" y="6400800"/>
            <a:ext cx="1981200" cy="365125"/>
          </a:xfrm>
          <a:prstGeom prst="rect">
            <a:avLst/>
          </a:prstGeom>
        </p:spPr>
        <p:txBody>
          <a:bodyPr/>
          <a:lstStyle>
            <a:lvl1pPr algn="r">
              <a:defRPr sz="1100">
                <a:solidFill>
                  <a:schemeClr val="bg2"/>
                </a:solidFill>
              </a:defRPr>
            </a:lvl1pPr>
          </a:lstStyle>
          <a:p>
            <a:r>
              <a:rPr lang="en-US" dirty="0"/>
              <a:t>October 2013</a:t>
            </a:r>
          </a:p>
        </p:txBody>
      </p:sp>
    </p:spTree>
    <p:extLst>
      <p:ext uri="{BB962C8B-B14F-4D97-AF65-F5344CB8AC3E}">
        <p14:creationId xmlns:p14="http://schemas.microsoft.com/office/powerpoint/2010/main" val="251668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4/18/2019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3"/>
          <p:cNvSpPr>
            <a:spLocks noGrp="1"/>
          </p:cNvSpPr>
          <p:nvPr>
            <p:ph type="sldNum" sz="quarter" idx="12"/>
          </p:nvPr>
        </p:nvSpPr>
        <p:spPr>
          <a:xfrm>
            <a:off x="7010400" y="6400800"/>
            <a:ext cx="1981200" cy="365125"/>
          </a:xfrm>
          <a:prstGeom prst="rect">
            <a:avLst/>
          </a:prstGeom>
        </p:spPr>
        <p:txBody>
          <a:bodyPr/>
          <a:lstStyle>
            <a:lvl1pPr algn="r">
              <a:defRPr sz="1100">
                <a:solidFill>
                  <a:schemeClr val="bg2"/>
                </a:solidFill>
              </a:defRPr>
            </a:lvl1pPr>
          </a:lstStyle>
          <a:p>
            <a:r>
              <a:rPr lang="en-US" dirty="0"/>
              <a:t>October 2013</a:t>
            </a:r>
          </a:p>
        </p:txBody>
      </p:sp>
    </p:spTree>
    <p:extLst>
      <p:ext uri="{BB962C8B-B14F-4D97-AF65-F5344CB8AC3E}">
        <p14:creationId xmlns:p14="http://schemas.microsoft.com/office/powerpoint/2010/main" val="381167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4/18/2019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3"/>
          <p:cNvSpPr>
            <a:spLocks noGrp="1"/>
          </p:cNvSpPr>
          <p:nvPr>
            <p:ph type="sldNum" sz="quarter" idx="12"/>
          </p:nvPr>
        </p:nvSpPr>
        <p:spPr>
          <a:xfrm>
            <a:off x="7010400" y="6400800"/>
            <a:ext cx="1981200" cy="365125"/>
          </a:xfrm>
          <a:prstGeom prst="rect">
            <a:avLst/>
          </a:prstGeom>
        </p:spPr>
        <p:txBody>
          <a:bodyPr/>
          <a:lstStyle>
            <a:lvl1pPr algn="r">
              <a:defRPr sz="1100">
                <a:solidFill>
                  <a:schemeClr val="bg2"/>
                </a:solidFill>
              </a:defRPr>
            </a:lvl1pPr>
          </a:lstStyle>
          <a:p>
            <a:r>
              <a:rPr lang="en-US" dirty="0"/>
              <a:t>October 2013</a:t>
            </a:r>
          </a:p>
        </p:txBody>
      </p:sp>
    </p:spTree>
    <p:extLst>
      <p:ext uri="{BB962C8B-B14F-4D97-AF65-F5344CB8AC3E}">
        <p14:creationId xmlns:p14="http://schemas.microsoft.com/office/powerpoint/2010/main" val="77597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4/18/2019</a:t>
            </a:fld>
            <a:endParaRPr lang="en-US" dirty="0">
              <a:solidFill>
                <a:prstClr val="black">
                  <a:tint val="75000"/>
                </a:prstClr>
              </a:solidFill>
            </a:endParaRPr>
          </a:p>
        </p:txBody>
      </p:sp>
      <p:sp>
        <p:nvSpPr>
          <p:cNvPr id="3" name="Footer Placeholder 2"/>
          <p:cNvSpPr>
            <a:spLocks noGrp="1"/>
          </p:cNvSpPr>
          <p:nvPr>
            <p:ph type="ftr" sz="quarter" idx="11"/>
          </p:nvPr>
        </p:nvSpPr>
        <p:spPr>
          <a:xfrm>
            <a:off x="6096000" y="6324600"/>
            <a:ext cx="2895600" cy="365125"/>
          </a:xfrm>
        </p:spPr>
        <p:txBody>
          <a:bodyPr/>
          <a:lstStyle/>
          <a:p>
            <a:pPr algn="r"/>
            <a:r>
              <a:rPr lang="en-US" dirty="0">
                <a:solidFill>
                  <a:schemeClr val="bg2"/>
                </a:solidFill>
              </a:rPr>
              <a:t>November </a:t>
            </a:r>
            <a:r>
              <a:rPr lang="en-US" dirty="0">
                <a:solidFill>
                  <a:prstClr val="black">
                    <a:tint val="75000"/>
                  </a:prstClr>
                </a:solidFill>
              </a:rPr>
              <a:t>2013</a:t>
            </a:r>
          </a:p>
        </p:txBody>
      </p:sp>
    </p:spTree>
    <p:extLst>
      <p:ext uri="{BB962C8B-B14F-4D97-AF65-F5344CB8AC3E}">
        <p14:creationId xmlns:p14="http://schemas.microsoft.com/office/powerpoint/2010/main" val="231937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4/18/2019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a:solidFill>
                  <a:schemeClr val="bg2"/>
                </a:solidFill>
              </a:rPr>
              <a:t>November</a:t>
            </a:r>
            <a:r>
              <a:rPr lang="en-US" dirty="0">
                <a:solidFill>
                  <a:prstClr val="black">
                    <a:tint val="75000"/>
                  </a:prstClr>
                </a:solidFill>
              </a:rPr>
              <a:t> 2013</a:t>
            </a:r>
          </a:p>
        </p:txBody>
      </p:sp>
    </p:spTree>
    <p:extLst>
      <p:ext uri="{BB962C8B-B14F-4D97-AF65-F5344CB8AC3E}">
        <p14:creationId xmlns:p14="http://schemas.microsoft.com/office/powerpoint/2010/main" val="3008561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4/18/2019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r>
              <a:rPr lang="en-US" dirty="0">
                <a:solidFill>
                  <a:schemeClr val="bg2"/>
                </a:solidFill>
              </a:rPr>
              <a:t>November</a:t>
            </a:r>
            <a:r>
              <a:rPr lang="en-US" dirty="0">
                <a:solidFill>
                  <a:prstClr val="black">
                    <a:tint val="75000"/>
                  </a:prstClr>
                </a:solidFill>
              </a:rPr>
              <a:t> 2013</a:t>
            </a:r>
          </a:p>
        </p:txBody>
      </p:sp>
    </p:spTree>
    <p:extLst>
      <p:ext uri="{BB962C8B-B14F-4D97-AF65-F5344CB8AC3E}">
        <p14:creationId xmlns:p14="http://schemas.microsoft.com/office/powerpoint/2010/main" val="311185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4/18/2019</a:t>
            </a:fld>
            <a:endParaRPr lang="en-US" dirty="0">
              <a:solidFill>
                <a:prstClr val="black">
                  <a:tint val="75000"/>
                </a:prstClr>
              </a:solidFill>
            </a:endParaRPr>
          </a:p>
        </p:txBody>
      </p:sp>
      <p:sp>
        <p:nvSpPr>
          <p:cNvPr id="5" name="Footer Placeholder 4"/>
          <p:cNvSpPr>
            <a:spLocks noGrp="1"/>
          </p:cNvSpPr>
          <p:nvPr>
            <p:ph type="ftr" sz="quarter" idx="3"/>
          </p:nvPr>
        </p:nvSpPr>
        <p:spPr>
          <a:xfrm>
            <a:off x="6096000" y="64008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dirty="0">
                <a:solidFill>
                  <a:schemeClr val="bg2"/>
                </a:solidFill>
              </a:rPr>
              <a:t>November</a:t>
            </a:r>
            <a:r>
              <a:rPr lang="en-US" dirty="0">
                <a:solidFill>
                  <a:prstClr val="black">
                    <a:tint val="75000"/>
                  </a:prstClr>
                </a:solidFill>
              </a:rPr>
              <a:t> 2013</a:t>
            </a:r>
          </a:p>
        </p:txBody>
      </p:sp>
    </p:spTree>
    <p:extLst>
      <p:ext uri="{BB962C8B-B14F-4D97-AF65-F5344CB8AC3E}">
        <p14:creationId xmlns:p14="http://schemas.microsoft.com/office/powerpoint/2010/main" val="336498786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hart" Target="../charts/chart5.xml"/><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9.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1.gif"/><Relationship Id="rId7"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image" Target="../media/image3.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1.gif"/><Relationship Id="rId7"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image" Target="../media/image3.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1.gif"/><Relationship Id="rId7"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image" Target="../media/image3.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1.gif"/><Relationship Id="rId7"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image" Target="../media/image3.jpeg"/><Relationship Id="rId10" Type="http://schemas.openxmlformats.org/officeDocument/2006/relationships/chart" Target="../charts/chart19.xml"/><Relationship Id="rId4" Type="http://schemas.openxmlformats.org/officeDocument/2006/relationships/image" Target="../media/image2.jpeg"/><Relationship Id="rId9"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3" cstate="print"/>
          <a:stretch>
            <a:fillRect/>
          </a:stretch>
        </p:blipFill>
        <p:spPr>
          <a:xfrm>
            <a:off x="1066800" y="4648200"/>
            <a:ext cx="1454360" cy="65165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4" cstate="print"/>
          <a:srcRect/>
          <a:stretch>
            <a:fillRect/>
          </a:stretch>
        </p:blipFill>
        <p:spPr bwMode="auto">
          <a:xfrm>
            <a:off x="1219200" y="5376058"/>
            <a:ext cx="1153886" cy="897467"/>
          </a:xfrm>
          <a:prstGeom prst="rect">
            <a:avLst/>
          </a:prstGeom>
          <a:noFill/>
          <a:effectLst>
            <a:outerShdw blurRad="50800" dist="38100" dir="8100000" algn="tr" rotWithShape="0">
              <a:prstClr val="black">
                <a:alpha val="40000"/>
              </a:prstClr>
            </a:outerShdw>
          </a:effectLst>
        </p:spPr>
      </p:pic>
      <p:pic>
        <p:nvPicPr>
          <p:cNvPr id="1032" name="Picture 8" descr="http://earthday2013atlanta.org/wp-content/uploads/2013/04/epa-logo3-300x300.jpg"/>
          <p:cNvPicPr>
            <a:picLocks noChangeAspect="1" noChangeArrowheads="1"/>
          </p:cNvPicPr>
          <p:nvPr/>
        </p:nvPicPr>
        <p:blipFill>
          <a:blip r:embed="rId5" cstate="print"/>
          <a:srcRect/>
          <a:stretch>
            <a:fillRect/>
          </a:stretch>
        </p:blipFill>
        <p:spPr bwMode="auto">
          <a:xfrm>
            <a:off x="7391400" y="4724400"/>
            <a:ext cx="1181100" cy="1181100"/>
          </a:xfrm>
          <a:prstGeom prst="rect">
            <a:avLst/>
          </a:prstGeom>
          <a:noFill/>
          <a:effectLst>
            <a:outerShdw blurRad="50800" dist="38100" dir="8100000" algn="tr" rotWithShape="0">
              <a:prstClr val="black">
                <a:alpha val="40000"/>
              </a:prstClr>
            </a:outerShdw>
          </a:effectLst>
        </p:spPr>
      </p:pic>
      <p:sp>
        <p:nvSpPr>
          <p:cNvPr id="26" name="Title 1"/>
          <p:cNvSpPr txBox="1">
            <a:spLocks/>
          </p:cNvSpPr>
          <p:nvPr/>
        </p:nvSpPr>
        <p:spPr>
          <a:xfrm>
            <a:off x="914400" y="2743200"/>
            <a:ext cx="7772400" cy="1600200"/>
          </a:xfrm>
          <a:prstGeom prst="rect">
            <a:avLst/>
          </a:prstGeom>
        </p:spPr>
        <p:txBody>
          <a:bodyPr/>
          <a:lstStyle>
            <a:lvl1pPr>
              <a:defRPr b="1" cap="none" spc="0">
                <a:ln w="11430"/>
                <a:solidFill>
                  <a:schemeClr val="tx1">
                    <a:lumMod val="60000"/>
                    <a:lumOff val="40000"/>
                  </a:schemeClr>
                </a:solidFill>
                <a:effectLst>
                  <a:outerShdw blurRad="50800" dist="39000" dir="5460000" algn="tl">
                    <a:srgbClr val="000000">
                      <a:alpha val="38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0" dirty="0">
                <a:solidFill>
                  <a:schemeClr val="accent6">
                    <a:lumMod val="75000"/>
                  </a:schemeClr>
                </a:solidFill>
                <a:effectLst>
                  <a:outerShdw blurRad="38100" dist="38100" dir="2700000" algn="tl">
                    <a:srgbClr val="000000">
                      <a:alpha val="43137"/>
                    </a:srgbClr>
                  </a:outerShdw>
                </a:effectLst>
              </a:rPr>
              <a:t>Kristie Gianopulos, M.S.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b="0" dirty="0">
              <a:ln w="18415" cmpd="sng">
                <a:noFill/>
                <a:prstDash val="solid"/>
              </a:ln>
              <a:effectLst>
                <a:outerShdw blurRad="63500" dir="3600000" algn="tl" rotWithShape="0">
                  <a:srgbClr val="000000">
                    <a:alpha val="70000"/>
                  </a:srgbClr>
                </a:outerShdw>
              </a:effectLst>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0" dirty="0">
                <a:ln w="18415" cmpd="sng">
                  <a:noFill/>
                  <a:prstDash val="solid"/>
                </a:ln>
                <a:solidFill>
                  <a:schemeClr val="accent5">
                    <a:lumMod val="20000"/>
                    <a:lumOff val="80000"/>
                  </a:schemeClr>
                </a:solidFill>
                <a:effectLst>
                  <a:outerShdw blurRad="63500" dir="3600000" algn="tl" rotWithShape="0">
                    <a:srgbClr val="000000">
                      <a:alpha val="70000"/>
                    </a:srgbClr>
                  </a:outerShdw>
                </a:effectLst>
              </a:rPr>
              <a:t>North Carolina Dept. of Environment and Natural Resources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0" dirty="0">
                <a:ln w="18415" cmpd="sng">
                  <a:noFill/>
                  <a:prstDash val="solid"/>
                </a:ln>
                <a:solidFill>
                  <a:schemeClr val="accent5">
                    <a:lumMod val="20000"/>
                    <a:lumOff val="80000"/>
                  </a:schemeClr>
                </a:solidFill>
                <a:effectLst>
                  <a:outerShdw blurRad="63500" dir="3600000" algn="tl" rotWithShape="0">
                    <a:srgbClr val="000000">
                      <a:alpha val="70000"/>
                    </a:srgbClr>
                  </a:outerShdw>
                </a:effectLst>
              </a:rPr>
              <a:t>Wetland and Stormwater Branch</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0" dirty="0">
                <a:ln w="18415" cmpd="sng">
                  <a:noFill/>
                  <a:prstDash val="solid"/>
                </a:ln>
                <a:solidFill>
                  <a:schemeClr val="accent5">
                    <a:lumMod val="20000"/>
                    <a:lumOff val="80000"/>
                  </a:schemeClr>
                </a:solidFill>
                <a:effectLst>
                  <a:outerShdw blurRad="63500" dir="3600000" algn="tl" rotWithShape="0">
                    <a:srgbClr val="000000">
                      <a:alpha val="70000"/>
                    </a:srgbClr>
                  </a:outerShdw>
                </a:effectLst>
              </a:rPr>
              <a:t>Program Development Unit</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000" b="0" dirty="0">
              <a:ln w="18415" cmpd="sng">
                <a:noFill/>
                <a:prstDash val="solid"/>
              </a:ln>
              <a:solidFill>
                <a:schemeClr val="accent5">
                  <a:lumMod val="20000"/>
                  <a:lumOff val="80000"/>
                </a:schemeClr>
              </a:solidFill>
              <a:effectLst>
                <a:outerShdw blurRad="63500" dir="3600000" algn="tl" rotWithShape="0">
                  <a:srgbClr val="000000">
                    <a:alpha val="70000"/>
                  </a:srgbClr>
                </a:outerShdw>
              </a:effectLst>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0" dirty="0">
                <a:ln w="18415" cmpd="sng">
                  <a:noFill/>
                  <a:prstDash val="solid"/>
                </a:ln>
                <a:solidFill>
                  <a:schemeClr val="accent5">
                    <a:lumMod val="20000"/>
                    <a:lumOff val="80000"/>
                  </a:schemeClr>
                </a:solidFill>
                <a:effectLst>
                  <a:outerShdw blurRad="63500" dir="3600000" algn="tl" rotWithShape="0">
                    <a:srgbClr val="000000">
                      <a:alpha val="70000"/>
                    </a:srgbClr>
                  </a:outerShdw>
                </a:effectLst>
              </a:rPr>
              <a:t>Funded by a Southeast Region IV EPA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0" dirty="0">
                <a:ln w="18415" cmpd="sng">
                  <a:noFill/>
                  <a:prstDash val="solid"/>
                </a:ln>
                <a:solidFill>
                  <a:schemeClr val="accent5">
                    <a:lumMod val="20000"/>
                    <a:lumOff val="80000"/>
                  </a:schemeClr>
                </a:solidFill>
                <a:effectLst>
                  <a:outerShdw blurRad="63500" dir="3600000" algn="tl" rotWithShape="0">
                    <a:srgbClr val="000000">
                      <a:alpha val="70000"/>
                    </a:srgbClr>
                  </a:outerShdw>
                </a:effectLst>
              </a:rPr>
              <a:t>Wetland Program Development Grant</a:t>
            </a:r>
          </a:p>
        </p:txBody>
      </p:sp>
      <p:sp>
        <p:nvSpPr>
          <p:cNvPr id="27" name="TextBox 26"/>
          <p:cNvSpPr txBox="1"/>
          <p:nvPr/>
        </p:nvSpPr>
        <p:spPr>
          <a:xfrm>
            <a:off x="1524000" y="533400"/>
            <a:ext cx="6629400" cy="2169825"/>
          </a:xfrm>
          <a:prstGeom prst="rect">
            <a:avLst/>
          </a:prstGeom>
          <a:noFill/>
        </p:spPr>
        <p:txBody>
          <a:bodyPr wrap="square" rtlCol="0">
            <a:spAutoFit/>
          </a:bodyPr>
          <a:lstStyle/>
          <a:p>
            <a:pPr algn="ctr"/>
            <a:r>
              <a:rPr lang="en-US" sz="37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rPr>
              <a:t>Development of a Coefficient of Conservatism Database for Southeast Wetland Plants </a:t>
            </a:r>
          </a:p>
          <a:p>
            <a:pPr algn="ctr"/>
            <a:r>
              <a:rPr lang="en-US" sz="24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rPr>
              <a:t>for Use in Floristic Quality Assessment</a:t>
            </a:r>
          </a:p>
        </p:txBody>
      </p:sp>
      <p:sp>
        <p:nvSpPr>
          <p:cNvPr id="2" name="TextBox 1">
            <a:extLst>
              <a:ext uri="{FF2B5EF4-FFF2-40B4-BE49-F238E27FC236}">
                <a16:creationId xmlns:a16="http://schemas.microsoft.com/office/drawing/2014/main" id="{BCAC8379-3D56-4831-8F64-91A5089D4630}"/>
              </a:ext>
            </a:extLst>
          </p:cNvPr>
          <p:cNvSpPr txBox="1"/>
          <p:nvPr/>
        </p:nvSpPr>
        <p:spPr>
          <a:xfrm>
            <a:off x="799519" y="6430250"/>
            <a:ext cx="8404302" cy="369332"/>
          </a:xfrm>
          <a:prstGeom prst="rect">
            <a:avLst/>
          </a:prstGeom>
          <a:noFill/>
        </p:spPr>
        <p:txBody>
          <a:bodyPr wrap="square" rtlCol="0">
            <a:spAutoFit/>
          </a:bodyPr>
          <a:lstStyle/>
          <a:p>
            <a:r>
              <a:rPr lang="en-US" dirty="0">
                <a:solidFill>
                  <a:schemeClr val="bg2"/>
                </a:solidFill>
              </a:rPr>
              <a:t>Presentation to the 2013 Mid-Atlantic Wetland Workgroup meeting Gettysburg, PA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3"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4"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5"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TextBox 9"/>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pic>
        <p:nvPicPr>
          <p:cNvPr id="14" name="Picture 13" descr="ecoregions MAWWG pres map level 4 ecoregions.png"/>
          <p:cNvPicPr>
            <a:picLocks noChangeAspect="1"/>
          </p:cNvPicPr>
          <p:nvPr/>
        </p:nvPicPr>
        <p:blipFill>
          <a:blip r:embed="rId6" cstate="print"/>
          <a:srcRect l="3333" t="4924" r="23333" b="4924"/>
          <a:stretch>
            <a:fillRect/>
          </a:stretch>
        </p:blipFill>
        <p:spPr>
          <a:xfrm>
            <a:off x="304800" y="228601"/>
            <a:ext cx="3352800" cy="2667000"/>
          </a:xfrm>
          <a:prstGeom prst="rect">
            <a:avLst/>
          </a:prstGeom>
          <a:ln>
            <a:noFill/>
          </a:ln>
          <a:effectLst>
            <a:outerShdw blurRad="292100" dist="139700" dir="2700000" algn="tl" rotWithShape="0">
              <a:srgbClr val="333333">
                <a:alpha val="65000"/>
              </a:srgbClr>
            </a:outerShdw>
          </a:effectLst>
        </p:spPr>
      </p:pic>
      <p:grpSp>
        <p:nvGrpSpPr>
          <p:cNvPr id="25" name="Group 24"/>
          <p:cNvGrpSpPr/>
          <p:nvPr/>
        </p:nvGrpSpPr>
        <p:grpSpPr>
          <a:xfrm>
            <a:off x="2895600" y="1616293"/>
            <a:ext cx="6136943" cy="4792532"/>
            <a:chOff x="2895600" y="1371600"/>
            <a:chExt cx="6136943" cy="4792532"/>
          </a:xfrm>
        </p:grpSpPr>
        <p:pic>
          <p:nvPicPr>
            <p:cNvPr id="17" name="Picture 16" descr="ecoregions MAWWG pres map grouped.jpg"/>
            <p:cNvPicPr>
              <a:picLocks noChangeAspect="1"/>
            </p:cNvPicPr>
            <p:nvPr/>
          </p:nvPicPr>
          <p:blipFill>
            <a:blip r:embed="rId7" cstate="print"/>
            <a:srcRect l="4167" t="7500" r="25000" b="6212"/>
            <a:stretch>
              <a:fillRect/>
            </a:stretch>
          </p:blipFill>
          <p:spPr>
            <a:xfrm>
              <a:off x="2895600" y="1371600"/>
              <a:ext cx="6136943" cy="4792532"/>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rot="19424423">
              <a:off x="4264174" y="1976914"/>
              <a:ext cx="1617208" cy="261610"/>
            </a:xfrm>
            <a:prstGeom prst="rect">
              <a:avLst/>
            </a:prstGeom>
            <a:noFill/>
          </p:spPr>
          <p:txBody>
            <a:bodyPr wrap="square" rtlCol="0">
              <a:spAutoFit/>
            </a:bodyPr>
            <a:lstStyle/>
            <a:p>
              <a:r>
                <a:rPr lang="en-US" sz="1100" dirty="0"/>
                <a:t>Interior Low Plateau (ILP)</a:t>
              </a:r>
            </a:p>
          </p:txBody>
        </p:sp>
        <p:sp>
          <p:nvSpPr>
            <p:cNvPr id="21" name="TextBox 20"/>
            <p:cNvSpPr txBox="1"/>
            <p:nvPr/>
          </p:nvSpPr>
          <p:spPr>
            <a:xfrm rot="19505313">
              <a:off x="4815073" y="2696829"/>
              <a:ext cx="1517952" cy="261610"/>
            </a:xfrm>
            <a:prstGeom prst="rect">
              <a:avLst/>
            </a:prstGeom>
            <a:noFill/>
          </p:spPr>
          <p:txBody>
            <a:bodyPr wrap="square" rtlCol="0">
              <a:spAutoFit/>
            </a:bodyPr>
            <a:lstStyle/>
            <a:p>
              <a:r>
                <a:rPr lang="en-US" sz="1100" dirty="0"/>
                <a:t>Mountains (</a:t>
              </a:r>
              <a:r>
                <a:rPr lang="en-US" sz="1100" dirty="0" err="1"/>
                <a:t>Mtn</a:t>
              </a:r>
              <a:r>
                <a:rPr lang="en-US" sz="1100" dirty="0"/>
                <a:t>)</a:t>
              </a:r>
            </a:p>
          </p:txBody>
        </p:sp>
        <p:sp>
          <p:nvSpPr>
            <p:cNvPr id="22" name="TextBox 21"/>
            <p:cNvSpPr txBox="1"/>
            <p:nvPr/>
          </p:nvSpPr>
          <p:spPr>
            <a:xfrm rot="19505313">
              <a:off x="5726907" y="2857392"/>
              <a:ext cx="1546478" cy="261610"/>
            </a:xfrm>
            <a:prstGeom prst="rect">
              <a:avLst/>
            </a:prstGeom>
            <a:noFill/>
          </p:spPr>
          <p:txBody>
            <a:bodyPr wrap="square" rtlCol="0">
              <a:spAutoFit/>
            </a:bodyPr>
            <a:lstStyle/>
            <a:p>
              <a:r>
                <a:rPr lang="en-US" sz="1100" dirty="0"/>
                <a:t>Piedmont (</a:t>
              </a:r>
              <a:r>
                <a:rPr lang="en-US" sz="1100" dirty="0" err="1"/>
                <a:t>Pdmnt</a:t>
              </a:r>
              <a:r>
                <a:rPr lang="en-US" sz="1100" dirty="0"/>
                <a:t>)</a:t>
              </a:r>
            </a:p>
          </p:txBody>
        </p:sp>
        <p:sp>
          <p:nvSpPr>
            <p:cNvPr id="23" name="TextBox 22"/>
            <p:cNvSpPr txBox="1"/>
            <p:nvPr/>
          </p:nvSpPr>
          <p:spPr>
            <a:xfrm rot="19505313">
              <a:off x="5427819" y="3677426"/>
              <a:ext cx="1482994" cy="261610"/>
            </a:xfrm>
            <a:prstGeom prst="rect">
              <a:avLst/>
            </a:prstGeom>
            <a:noFill/>
          </p:spPr>
          <p:txBody>
            <a:bodyPr wrap="square" rtlCol="0">
              <a:spAutoFit/>
            </a:bodyPr>
            <a:lstStyle/>
            <a:p>
              <a:r>
                <a:rPr lang="en-US" sz="1100" dirty="0"/>
                <a:t>Coastal Plain (CP)</a:t>
              </a:r>
            </a:p>
          </p:txBody>
        </p:sp>
        <p:sp>
          <p:nvSpPr>
            <p:cNvPr id="24" name="TextBox 23"/>
            <p:cNvSpPr txBox="1"/>
            <p:nvPr/>
          </p:nvSpPr>
          <p:spPr>
            <a:xfrm>
              <a:off x="6248400" y="5114836"/>
              <a:ext cx="1066800" cy="600164"/>
            </a:xfrm>
            <a:prstGeom prst="rect">
              <a:avLst/>
            </a:prstGeom>
            <a:noFill/>
          </p:spPr>
          <p:txBody>
            <a:bodyPr wrap="square" rtlCol="0">
              <a:spAutoFit/>
            </a:bodyPr>
            <a:lstStyle/>
            <a:p>
              <a:r>
                <a:rPr lang="en-US" sz="1100" dirty="0"/>
                <a:t>Southern Coastal Plain (SCP)</a:t>
              </a:r>
            </a:p>
          </p:txBody>
        </p:sp>
      </p:grpSp>
      <p:sp>
        <p:nvSpPr>
          <p:cNvPr id="13" name="Rectangle 12"/>
          <p:cNvSpPr/>
          <p:nvPr/>
        </p:nvSpPr>
        <p:spPr>
          <a:xfrm>
            <a:off x="571900" y="5424638"/>
            <a:ext cx="3048000" cy="584775"/>
          </a:xfrm>
          <a:prstGeom prst="rect">
            <a:avLst/>
          </a:prstGeom>
        </p:spPr>
        <p:txBody>
          <a:bodyPr wrap="square">
            <a:spAutoFit/>
          </a:bodyPr>
          <a:lstStyle/>
          <a:p>
            <a:pPr algn="ctr">
              <a:spcBef>
                <a:spcPct val="20000"/>
              </a:spcBef>
            </a:pPr>
            <a:r>
              <a:rPr lang="en-US" sz="3200" b="1" spc="50" dirty="0">
                <a:ln w="13500">
                  <a:solidFill>
                    <a:schemeClr val="accent1">
                      <a:shade val="2500"/>
                      <a:alpha val="6500"/>
                    </a:schemeClr>
                  </a:solidFill>
                  <a:prstDash val="solid"/>
                </a:ln>
                <a:solidFill>
                  <a:schemeClr val="accent6">
                    <a:lumMod val="75000"/>
                  </a:schemeClr>
                </a:solidFill>
                <a:effectLst>
                  <a:innerShdw blurRad="50900" dist="38500" dir="13500000">
                    <a:srgbClr val="000000">
                      <a:alpha val="60000"/>
                    </a:srgbClr>
                  </a:innerShdw>
                </a:effectLst>
                <a:latin typeface="+mj-lt"/>
                <a:ea typeface="+mj-ea"/>
                <a:cs typeface="+mj-cs"/>
              </a:rPr>
              <a:t>~7,000 C values</a:t>
            </a:r>
          </a:p>
        </p:txBody>
      </p:sp>
      <p:sp>
        <p:nvSpPr>
          <p:cNvPr id="26" name="Rectangle 25"/>
          <p:cNvSpPr/>
          <p:nvPr/>
        </p:nvSpPr>
        <p:spPr>
          <a:xfrm>
            <a:off x="154005" y="2410325"/>
            <a:ext cx="2579571" cy="400110"/>
          </a:xfrm>
          <a:prstGeom prst="rect">
            <a:avLst/>
          </a:prstGeom>
        </p:spPr>
        <p:txBody>
          <a:bodyPr wrap="square">
            <a:spAutoFit/>
          </a:bodyPr>
          <a:lstStyle/>
          <a:p>
            <a:pPr algn="ctr">
              <a:spcBef>
                <a:spcPct val="20000"/>
              </a:spcBef>
            </a:pPr>
            <a:r>
              <a:rPr lang="en-US" sz="2000" b="1" spc="50" dirty="0">
                <a:ln w="13500">
                  <a:solidFill>
                    <a:schemeClr val="accent1">
                      <a:shade val="2500"/>
                      <a:alpha val="6500"/>
                    </a:schemeClr>
                  </a:solidFill>
                  <a:prstDash val="solid"/>
                </a:ln>
                <a:solidFill>
                  <a:schemeClr val="accent6">
                    <a:lumMod val="75000"/>
                  </a:schemeClr>
                </a:solidFill>
                <a:effectLst>
                  <a:innerShdw blurRad="50900" dist="38500" dir="13500000">
                    <a:srgbClr val="000000">
                      <a:alpha val="60000"/>
                    </a:srgbClr>
                  </a:innerShdw>
                </a:effectLst>
                <a:latin typeface="+mj-lt"/>
                <a:ea typeface="+mj-ea"/>
                <a:cs typeface="+mj-cs"/>
              </a:rPr>
              <a:t>~11,000 C values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3"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4"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5"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TextBox 9"/>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sp>
        <p:nvSpPr>
          <p:cNvPr id="12" name="Subtitle 1"/>
          <p:cNvSpPr txBox="1">
            <a:spLocks/>
          </p:cNvSpPr>
          <p:nvPr/>
        </p:nvSpPr>
        <p:spPr>
          <a:xfrm>
            <a:off x="374904" y="2066544"/>
            <a:ext cx="8302752" cy="3895344"/>
          </a:xfrm>
          <a:prstGeom prst="rect">
            <a:avLst/>
          </a:prstGeom>
        </p:spPr>
        <p:txBody>
          <a:bodyPr/>
          <a:lstStyle/>
          <a:p>
            <a:pPr marL="800100" lvl="1" indent="-342900">
              <a:spcBef>
                <a:spcPct val="20000"/>
              </a:spcBef>
            </a:pPr>
            <a:r>
              <a:rPr kumimoji="0" lang="en-US" sz="2800" b="0" i="0" u="none" strike="noStrike" kern="1200" cap="none" spc="0" normalizeH="0" baseline="0" noProof="0" dirty="0">
                <a:ln>
                  <a:noFill/>
                </a:ln>
                <a:effectLst/>
                <a:uLnTx/>
                <a:uFillTx/>
                <a:latin typeface="+mn-lt"/>
                <a:ea typeface="+mn-ea"/>
                <a:cs typeface="+mn-cs"/>
              </a:rPr>
              <a:t>Botanist Selection</a:t>
            </a:r>
          </a:p>
          <a:p>
            <a:pPr marL="1200150" lvl="2" indent="-285750">
              <a:spcBef>
                <a:spcPct val="20000"/>
              </a:spcBef>
              <a:buFont typeface="Arial" pitchFamily="34" charset="0"/>
              <a:buChar char="•"/>
              <a:defRPr/>
            </a:pPr>
            <a:r>
              <a:rPr kumimoji="0" lang="en-US" sz="2000" b="0" i="0" u="none" strike="noStrike" kern="1200" cap="none" spc="0" normalizeH="0" baseline="0" noProof="0" dirty="0">
                <a:ln>
                  <a:noFill/>
                </a:ln>
                <a:effectLst/>
                <a:uLnTx/>
                <a:uFillTx/>
                <a:latin typeface="+mn-lt"/>
                <a:ea typeface="+mn-ea"/>
                <a:cs typeface="+mn-cs"/>
              </a:rPr>
              <a:t>Field experience</a:t>
            </a:r>
            <a:r>
              <a:rPr kumimoji="0" lang="en-US" sz="2000" b="0" i="0" u="none" strike="noStrike" kern="1200" cap="none" spc="0" normalizeH="0" noProof="0" dirty="0">
                <a:ln>
                  <a:noFill/>
                </a:ln>
                <a:effectLst/>
                <a:uLnTx/>
                <a:uFillTx/>
                <a:latin typeface="+mn-lt"/>
                <a:ea typeface="+mn-ea"/>
                <a:cs typeface="+mn-cs"/>
              </a:rPr>
              <a:t> emphasized; 15 years minimum</a:t>
            </a:r>
          </a:p>
          <a:p>
            <a:pPr marL="1200150" lvl="2" indent="-285750">
              <a:spcBef>
                <a:spcPct val="20000"/>
              </a:spcBef>
              <a:buFont typeface="Arial" pitchFamily="34" charset="0"/>
              <a:buChar char="•"/>
              <a:defRPr/>
            </a:pPr>
            <a:r>
              <a:rPr lang="en-US" sz="2000" dirty="0"/>
              <a:t>All states were covered by 2-6 botanists, some areas up to 10</a:t>
            </a:r>
          </a:p>
          <a:p>
            <a:pPr marL="1200150" lvl="2" indent="-285750">
              <a:spcBef>
                <a:spcPct val="20000"/>
              </a:spcBef>
              <a:buFont typeface="Arial" pitchFamily="34" charset="0"/>
              <a:buChar char="•"/>
              <a:defRPr/>
            </a:pPr>
            <a:r>
              <a:rPr lang="en-US" sz="2000" noProof="0" dirty="0"/>
              <a:t>15 botanists contributed</a:t>
            </a:r>
          </a:p>
          <a:p>
            <a:pPr marL="800100" lvl="1" indent="-342900">
              <a:spcBef>
                <a:spcPct val="20000"/>
              </a:spcBef>
            </a:pPr>
            <a:r>
              <a:rPr lang="en-US" sz="2800" dirty="0"/>
              <a:t>Kickoff Webinar </a:t>
            </a:r>
            <a:r>
              <a:rPr lang="en-US" dirty="0"/>
              <a:t>Mar 2013</a:t>
            </a:r>
            <a:endParaRPr lang="en-US" sz="2800" dirty="0"/>
          </a:p>
          <a:p>
            <a:pPr marL="800100" lvl="1" indent="-342900">
              <a:spcBef>
                <a:spcPct val="20000"/>
              </a:spcBef>
            </a:pPr>
            <a:r>
              <a:rPr lang="en-US" sz="2800" dirty="0"/>
              <a:t>Pre-scoring </a:t>
            </a:r>
            <a:r>
              <a:rPr lang="en-US" sz="2000" dirty="0"/>
              <a:t>(12 botanists)</a:t>
            </a:r>
            <a:endParaRPr lang="en-US" sz="2800" dirty="0"/>
          </a:p>
          <a:p>
            <a:pPr marL="800100" lvl="1" indent="-342900">
              <a:spcBef>
                <a:spcPct val="20000"/>
              </a:spcBef>
            </a:pPr>
            <a:r>
              <a:rPr lang="en-US" sz="2800" dirty="0"/>
              <a:t>Meeting </a:t>
            </a:r>
            <a:r>
              <a:rPr lang="en-US" dirty="0"/>
              <a:t>June 2013</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noProof="0" dirty="0"/>
          </a:p>
        </p:txBody>
      </p:sp>
      <p:pic>
        <p:nvPicPr>
          <p:cNvPr id="13" name="Picture 12" descr="SEWWG logo.png"/>
          <p:cNvPicPr>
            <a:picLocks noChangeAspect="1"/>
          </p:cNvPicPr>
          <p:nvPr/>
        </p:nvPicPr>
        <p:blipFill>
          <a:blip r:embed="rId6" cstate="print"/>
          <a:stretch>
            <a:fillRect/>
          </a:stretch>
        </p:blipFill>
        <p:spPr>
          <a:xfrm>
            <a:off x="7467600" y="152400"/>
            <a:ext cx="1524000" cy="1005841"/>
          </a:xfrm>
          <a:prstGeom prst="rect">
            <a:avLst/>
          </a:prstGeom>
        </p:spPr>
      </p:pic>
      <p:sp>
        <p:nvSpPr>
          <p:cNvPr id="14" name="Title 2"/>
          <p:cNvSpPr txBox="1">
            <a:spLocks/>
          </p:cNvSpPr>
          <p:nvPr/>
        </p:nvSpPr>
        <p:spPr>
          <a:xfrm>
            <a:off x="533400" y="533400"/>
            <a:ext cx="7696200" cy="11430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42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SE Wetland Plant</a:t>
            </a:r>
            <a:br>
              <a:rPr kumimoji="0" lang="en-US" sz="42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br>
            <a:r>
              <a:rPr kumimoji="0" lang="en-US" sz="42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C Value Database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2"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3"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4"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TextBox 9"/>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sp>
        <p:nvSpPr>
          <p:cNvPr id="12" name="Subtitle 1"/>
          <p:cNvSpPr txBox="1">
            <a:spLocks/>
          </p:cNvSpPr>
          <p:nvPr/>
        </p:nvSpPr>
        <p:spPr>
          <a:xfrm>
            <a:off x="552660" y="663192"/>
            <a:ext cx="8591340" cy="5667270"/>
          </a:xfrm>
          <a:prstGeom prst="rect">
            <a:avLst/>
          </a:prstGeom>
        </p:spPr>
        <p:txBody>
          <a:bodyPr/>
          <a:lstStyle/>
          <a:p>
            <a:r>
              <a:rPr lang="en-US" sz="1450" dirty="0">
                <a:solidFill>
                  <a:schemeClr val="bg2"/>
                </a:solidFill>
              </a:rPr>
              <a:t>The Coefficient of Conservatism concept will be thought of primarily in the context of a species’ ability to tolerate anthropogenic alteration. This is a concept distinct from generalized disturbance, specifically natural disturbance, such as fire or flooding.  A plant species which requires a high frequency of </a:t>
            </a:r>
            <a:r>
              <a:rPr lang="en-US" sz="1450" u="sng" dirty="0">
                <a:solidFill>
                  <a:schemeClr val="bg2"/>
                </a:solidFill>
              </a:rPr>
              <a:t>natural</a:t>
            </a:r>
            <a:r>
              <a:rPr lang="en-US" sz="1450" dirty="0">
                <a:solidFill>
                  <a:schemeClr val="bg2"/>
                </a:solidFill>
              </a:rPr>
              <a:t> disturbance may receive a high C value, if it shows a low tolerance of </a:t>
            </a:r>
            <a:r>
              <a:rPr lang="en-US" sz="1450" u="sng" dirty="0">
                <a:solidFill>
                  <a:schemeClr val="bg2"/>
                </a:solidFill>
              </a:rPr>
              <a:t>anthropogenically-driven</a:t>
            </a:r>
            <a:r>
              <a:rPr lang="en-US" sz="1450" dirty="0">
                <a:solidFill>
                  <a:schemeClr val="bg2"/>
                </a:solidFill>
              </a:rPr>
              <a:t> alteration.  While there is a loose correlation between rarity and high C value, rarity alone is not an indicator of a species tolerance to alteration, and will therefore not be relied upon in the development of C scores.</a:t>
            </a:r>
          </a:p>
          <a:p>
            <a:endParaRPr lang="en-US" sz="1450" b="1" dirty="0">
              <a:solidFill>
                <a:schemeClr val="bg2"/>
              </a:solidFill>
            </a:endParaRPr>
          </a:p>
          <a:p>
            <a:pPr>
              <a:tabLst>
                <a:tab pos="461963" algn="l"/>
              </a:tabLst>
            </a:pPr>
            <a:r>
              <a:rPr lang="en-US" sz="1450" b="1" dirty="0">
                <a:solidFill>
                  <a:schemeClr val="bg2"/>
                </a:solidFill>
              </a:rPr>
              <a:t>0: Non-native species.</a:t>
            </a:r>
          </a:p>
          <a:p>
            <a:pPr>
              <a:tabLst>
                <a:tab pos="461963" algn="l"/>
              </a:tabLst>
            </a:pPr>
            <a:r>
              <a:rPr lang="en-US" sz="1450" b="1" dirty="0">
                <a:solidFill>
                  <a:schemeClr val="bg2"/>
                </a:solidFill>
              </a:rPr>
              <a:t>1:</a:t>
            </a:r>
            <a:r>
              <a:rPr lang="en-US" sz="1450" dirty="0">
                <a:solidFill>
                  <a:schemeClr val="bg2"/>
                </a:solidFill>
              </a:rPr>
              <a:t> Taxa adapted to severe anthropogenic habitat alteration, occurring so frequently that often only brief 	periods are available for growth and reproduction of the species. These species are also able to 	colonize areas with high degrees of anthropogenic alteration.  Many also do well with severe natural 	disturbance, but most occurrences are in heavily altered areas.   (Zero confidence that a specimen 	brought into an herbarium was collected from a remnant or high-quality natural area.) </a:t>
            </a:r>
          </a:p>
          <a:p>
            <a:pPr>
              <a:tabLst>
                <a:tab pos="461963" algn="l"/>
              </a:tabLst>
            </a:pPr>
            <a:r>
              <a:rPr lang="en-US" sz="1450" b="1" dirty="0">
                <a:solidFill>
                  <a:schemeClr val="bg2"/>
                </a:solidFill>
              </a:rPr>
              <a:t>2-3:</a:t>
            </a:r>
            <a:r>
              <a:rPr lang="en-US" sz="1450" dirty="0">
                <a:solidFill>
                  <a:schemeClr val="bg2"/>
                </a:solidFill>
              </a:rPr>
              <a:t> Taxa associated with somewhat more stable, though degraded, environments. </a:t>
            </a:r>
          </a:p>
          <a:p>
            <a:pPr>
              <a:tabLst>
                <a:tab pos="461963" algn="l"/>
              </a:tabLst>
            </a:pPr>
            <a:r>
              <a:rPr lang="en-US" sz="1450" b="1" dirty="0">
                <a:solidFill>
                  <a:schemeClr val="bg2"/>
                </a:solidFill>
              </a:rPr>
              <a:t>4-6:</a:t>
            </a:r>
            <a:r>
              <a:rPr lang="en-US" sz="1450" dirty="0">
                <a:solidFill>
                  <a:schemeClr val="bg2"/>
                </a:solidFill>
              </a:rPr>
              <a:t> Taxa that persist with moderate alteration, but which decline with more intense, long-lasting, or frequent 	anthropogenic alteration.   Many are also present in natural areas, and may be dominant or matrix 	species with broad habitat tolerance.  (A specimen brought into an herbarium may be from either a high-	quality natural area or from a moderately altered site).    </a:t>
            </a:r>
          </a:p>
          <a:p>
            <a:pPr>
              <a:tabLst>
                <a:tab pos="461963" algn="l"/>
              </a:tabLst>
            </a:pPr>
            <a:r>
              <a:rPr lang="en-US" sz="1450" b="1" dirty="0">
                <a:solidFill>
                  <a:schemeClr val="bg2"/>
                </a:solidFill>
              </a:rPr>
              <a:t>7-8:</a:t>
            </a:r>
            <a:r>
              <a:rPr lang="en-US" sz="1450" dirty="0">
                <a:solidFill>
                  <a:schemeClr val="bg2"/>
                </a:solidFill>
              </a:rPr>
              <a:t> Taxa associated mostly with well-established natural areas, but that can be found persisting where the 	habitat has been degraded somewhat. </a:t>
            </a:r>
          </a:p>
          <a:p>
            <a:pPr>
              <a:tabLst>
                <a:tab pos="461963" algn="l"/>
              </a:tabLst>
            </a:pPr>
            <a:r>
              <a:rPr lang="en-US" sz="1450" b="1" dirty="0">
                <a:solidFill>
                  <a:schemeClr val="bg2"/>
                </a:solidFill>
              </a:rPr>
              <a:t>9-10:</a:t>
            </a:r>
            <a:r>
              <a:rPr lang="en-US" sz="1450" dirty="0">
                <a:solidFill>
                  <a:schemeClr val="bg2"/>
                </a:solidFill>
              </a:rPr>
              <a:t> Considered to be restricted to high-quality natural areas, including those which show high frequencies of 	natural disturbance such as flooding or fire. These species often exhibit a high degree of fidelity to a 	narrow range of habitat requirements, but may be tolerant of a broader range of high-quality natural 	habitats. (Nearly 100% confidence that a sample brought into an herbarium was collected from a remnant 	or high-quality natural area.)</a:t>
            </a:r>
            <a:endParaRPr lang="en-US" sz="1450" noProof="0" dirty="0">
              <a:solidFill>
                <a:schemeClr val="bg2"/>
              </a:solidFill>
            </a:endParaRPr>
          </a:p>
        </p:txBody>
      </p:sp>
      <p:pic>
        <p:nvPicPr>
          <p:cNvPr id="13" name="Picture 12" descr="SEWWG logo.png"/>
          <p:cNvPicPr>
            <a:picLocks noChangeAspect="1"/>
          </p:cNvPicPr>
          <p:nvPr/>
        </p:nvPicPr>
        <p:blipFill>
          <a:blip r:embed="rId5" cstate="print"/>
          <a:stretch>
            <a:fillRect/>
          </a:stretch>
        </p:blipFill>
        <p:spPr>
          <a:xfrm>
            <a:off x="8073944" y="34786"/>
            <a:ext cx="936905" cy="618358"/>
          </a:xfrm>
          <a:prstGeom prst="rect">
            <a:avLst/>
          </a:prstGeom>
        </p:spPr>
      </p:pic>
      <p:sp>
        <p:nvSpPr>
          <p:cNvPr id="14" name="Title 2"/>
          <p:cNvSpPr txBox="1">
            <a:spLocks/>
          </p:cNvSpPr>
          <p:nvPr/>
        </p:nvSpPr>
        <p:spPr>
          <a:xfrm>
            <a:off x="404262" y="53946"/>
            <a:ext cx="8085220" cy="770021"/>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Coefficient</a:t>
            </a:r>
            <a:r>
              <a:rPr kumimoji="0" lang="en-US" sz="3200" b="0" i="0" u="none" strike="noStrike" kern="1200" cap="none" spc="0" normalizeH="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 of Conservatism Criteria</a:t>
            </a:r>
            <a:endParaRPr kumimoji="0" lang="en-US" sz="32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2"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3"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4"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TextBox 9"/>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pic>
        <p:nvPicPr>
          <p:cNvPr id="2" name="Picture 2"/>
          <p:cNvPicPr>
            <a:picLocks noChangeAspect="1" noChangeArrowheads="1"/>
          </p:cNvPicPr>
          <p:nvPr/>
        </p:nvPicPr>
        <p:blipFill>
          <a:blip r:embed="rId5" cstate="print"/>
          <a:srcRect l="48309" t="24966" r="6548" b="4130"/>
          <a:stretch>
            <a:fillRect/>
          </a:stretch>
        </p:blipFill>
        <p:spPr bwMode="auto">
          <a:xfrm>
            <a:off x="41786" y="685800"/>
            <a:ext cx="9026014" cy="5486400"/>
          </a:xfrm>
          <a:prstGeom prst="rect">
            <a:avLst/>
          </a:prstGeom>
          <a:noFill/>
          <a:ln w="9525">
            <a:noFill/>
            <a:miter lim="800000"/>
            <a:headEnd/>
            <a:tailEnd/>
          </a:ln>
        </p:spPr>
      </p:pic>
      <p:sp>
        <p:nvSpPr>
          <p:cNvPr id="16" name="Title 2"/>
          <p:cNvSpPr txBox="1">
            <a:spLocks/>
          </p:cNvSpPr>
          <p:nvPr/>
        </p:nvSpPr>
        <p:spPr>
          <a:xfrm>
            <a:off x="685800" y="76200"/>
            <a:ext cx="7315200" cy="5334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Pre-Scoring Database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3"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4"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5"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TextBox 9"/>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sp>
        <p:nvSpPr>
          <p:cNvPr id="16" name="Title 2"/>
          <p:cNvSpPr txBox="1">
            <a:spLocks/>
          </p:cNvSpPr>
          <p:nvPr/>
        </p:nvSpPr>
        <p:spPr>
          <a:xfrm>
            <a:off x="820554" y="336084"/>
            <a:ext cx="7315200" cy="5334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Pre-Scoring was Essential!</a:t>
            </a:r>
          </a:p>
        </p:txBody>
      </p:sp>
      <p:sp>
        <p:nvSpPr>
          <p:cNvPr id="12" name="Subtitle 1"/>
          <p:cNvSpPr txBox="1">
            <a:spLocks/>
          </p:cNvSpPr>
          <p:nvPr/>
        </p:nvSpPr>
        <p:spPr>
          <a:xfrm>
            <a:off x="721414" y="1219521"/>
            <a:ext cx="8302752" cy="3895344"/>
          </a:xfrm>
          <a:prstGeom prst="rect">
            <a:avLst/>
          </a:prstGeom>
        </p:spPr>
        <p:txBody>
          <a:bodyPr/>
          <a:lstStyle/>
          <a:p>
            <a:pPr marL="342900" indent="-342900">
              <a:spcBef>
                <a:spcPct val="20000"/>
              </a:spcBef>
            </a:pPr>
            <a:r>
              <a:rPr kumimoji="0" lang="en-US" sz="2800" b="0" i="0" u="none" strike="noStrike" kern="1200" cap="none" spc="0" normalizeH="0" baseline="0" noProof="0" dirty="0">
                <a:ln>
                  <a:noFill/>
                </a:ln>
                <a:effectLst/>
                <a:uLnTx/>
                <a:uFillTx/>
                <a:latin typeface="+mn-lt"/>
                <a:ea typeface="+mn-ea"/>
                <a:cs typeface="+mn-cs"/>
              </a:rPr>
              <a:t>Scores in agreement and </a:t>
            </a:r>
            <a:r>
              <a:rPr kumimoji="0" lang="en-US" sz="2800" b="0" i="0" u="none" strike="noStrike" kern="1200" cap="none" spc="0" normalizeH="0" baseline="0" noProof="0" dirty="0" err="1">
                <a:ln>
                  <a:noFill/>
                </a:ln>
                <a:effectLst/>
                <a:uLnTx/>
                <a:uFillTx/>
                <a:latin typeface="+mn-lt"/>
                <a:ea typeface="+mn-ea"/>
                <a:cs typeface="+mn-cs"/>
              </a:rPr>
              <a:t>ave</a:t>
            </a:r>
            <a:r>
              <a:rPr kumimoji="0" lang="en-US" sz="2800" b="0" i="0" u="none" strike="noStrike" kern="1200" cap="none" spc="0" normalizeH="0" baseline="0" noProof="0" dirty="0">
                <a:ln>
                  <a:noFill/>
                </a:ln>
                <a:effectLst/>
                <a:uLnTx/>
                <a:uFillTx/>
                <a:latin typeface="+mn-lt"/>
                <a:ea typeface="+mn-ea"/>
                <a:cs typeface="+mn-cs"/>
              </a:rPr>
              <a:t>. score was accepted if:</a:t>
            </a:r>
          </a:p>
          <a:p>
            <a:pPr marL="1257300" lvl="2" indent="-342900">
              <a:spcBef>
                <a:spcPct val="20000"/>
              </a:spcBef>
              <a:buFont typeface="Arial" pitchFamily="34" charset="0"/>
              <a:buChar char="•"/>
            </a:pPr>
            <a:r>
              <a:rPr lang="en-US" sz="2400" dirty="0"/>
              <a:t>Range of scores </a:t>
            </a:r>
            <a:r>
              <a:rPr lang="en-US" sz="2400" u="sng" dirty="0"/>
              <a:t>&lt;</a:t>
            </a:r>
            <a:r>
              <a:rPr lang="en-US" sz="2400" dirty="0"/>
              <a:t> 2</a:t>
            </a:r>
            <a:r>
              <a:rPr kumimoji="0" lang="en-US" sz="2400" b="0" i="0" u="none" strike="noStrike" kern="1200" cap="none" spc="0" normalizeH="0" baseline="0" noProof="0" dirty="0">
                <a:ln>
                  <a:noFill/>
                </a:ln>
                <a:effectLst/>
                <a:uLnTx/>
                <a:uFillTx/>
                <a:latin typeface="+mn-lt"/>
                <a:ea typeface="+mn-ea"/>
                <a:cs typeface="+mn-cs"/>
              </a:rPr>
              <a:t>  if 3+ botanists assigned</a:t>
            </a:r>
          </a:p>
          <a:p>
            <a:pPr marL="1257300" lvl="2" indent="-342900">
              <a:spcBef>
                <a:spcPct val="20000"/>
              </a:spcBef>
              <a:buFont typeface="Arial" pitchFamily="34" charset="0"/>
              <a:buChar char="•"/>
            </a:pPr>
            <a:r>
              <a:rPr lang="en-US" sz="2400" dirty="0"/>
              <a:t>Range of scores </a:t>
            </a:r>
            <a:r>
              <a:rPr lang="en-US" sz="2400" u="sng" dirty="0"/>
              <a:t>&lt;</a:t>
            </a:r>
            <a:r>
              <a:rPr lang="en-US" sz="2400" dirty="0"/>
              <a:t> 3 if 4+ botanists assigned</a:t>
            </a:r>
            <a:endParaRPr kumimoji="0" lang="en-US" sz="2400" b="0" i="0" u="none" strike="noStrike" kern="1200" cap="none" spc="0" normalizeH="0" baseline="0" noProof="0" dirty="0">
              <a:ln>
                <a:noFill/>
              </a:ln>
              <a:effectLst/>
              <a:uLnTx/>
              <a:uFillTx/>
              <a:latin typeface="+mn-lt"/>
              <a:ea typeface="+mn-ea"/>
              <a:cs typeface="+mn-cs"/>
            </a:endParaRPr>
          </a:p>
          <a:p>
            <a:pPr marL="800100" lvl="1" indent="-342900">
              <a:spcBef>
                <a:spcPct val="20000"/>
              </a:spcBef>
            </a:pPr>
            <a:endParaRPr lang="en-US" sz="2800" dirty="0"/>
          </a:p>
          <a:p>
            <a:pPr marL="342900" indent="-342900">
              <a:spcBef>
                <a:spcPct val="20000"/>
              </a:spcBef>
            </a:pPr>
            <a:r>
              <a:rPr kumimoji="0" lang="en-US" sz="2800" b="0" i="0" u="none" strike="noStrike" kern="1200" cap="none" spc="0" normalizeH="0" baseline="0" noProof="0" dirty="0">
                <a:ln>
                  <a:noFill/>
                </a:ln>
                <a:effectLst/>
                <a:uLnTx/>
                <a:uFillTx/>
                <a:latin typeface="+mn-lt"/>
                <a:ea typeface="+mn-ea"/>
                <a:cs typeface="+mn-cs"/>
              </a:rPr>
              <a:t>400 species </a:t>
            </a:r>
            <a:r>
              <a:rPr lang="en-US" sz="2800" dirty="0"/>
              <a:t>rec’d agreeing scores (all ecoregions)</a:t>
            </a:r>
          </a:p>
          <a:p>
            <a:pPr marL="342900" indent="-342900">
              <a:spcBef>
                <a:spcPct val="20000"/>
              </a:spcBef>
            </a:pPr>
            <a:r>
              <a:rPr lang="en-US" sz="2800" dirty="0"/>
              <a:t>+ </a:t>
            </a:r>
            <a:r>
              <a:rPr lang="en-US" sz="2800" dirty="0" err="1"/>
              <a:t>indiv</a:t>
            </a:r>
            <a:r>
              <a:rPr lang="en-US" sz="2800" dirty="0"/>
              <a:t>. ecoregional scores = </a:t>
            </a:r>
          </a:p>
          <a:p>
            <a:pPr marL="342900" indent="-342900">
              <a:spcBef>
                <a:spcPct val="20000"/>
              </a:spcBef>
            </a:pPr>
            <a:r>
              <a:rPr lang="en-US" sz="2800" dirty="0"/>
              <a:t>2,086 accepted final scores (29%)</a:t>
            </a:r>
          </a:p>
          <a:p>
            <a:pPr marL="800100" lvl="1" indent="-342900">
              <a:spcBef>
                <a:spcPct val="20000"/>
              </a:spcBef>
            </a:pPr>
            <a:endParaRPr lang="en-US" sz="2800" noProof="0" dirty="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noProof="0" dirty="0"/>
          </a:p>
        </p:txBody>
      </p:sp>
      <p:pic>
        <p:nvPicPr>
          <p:cNvPr id="13" name="Picture 12" descr="Trichostema dichotomum best KG.jpg"/>
          <p:cNvPicPr>
            <a:picLocks noChangeAspect="1"/>
          </p:cNvPicPr>
          <p:nvPr/>
        </p:nvPicPr>
        <p:blipFill>
          <a:blip r:embed="rId6" cstate="print"/>
          <a:srcRect t="26050" b="22408"/>
          <a:stretch>
            <a:fillRect/>
          </a:stretch>
        </p:blipFill>
        <p:spPr>
          <a:xfrm>
            <a:off x="5775156" y="3974003"/>
            <a:ext cx="3248446" cy="208029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5" descr="1group working.jpg"/>
          <p:cNvPicPr>
            <a:picLocks noChangeAspect="1"/>
          </p:cNvPicPr>
          <p:nvPr/>
        </p:nvPicPr>
        <p:blipFill>
          <a:blip r:embed="rId2" cstate="print">
            <a:lum bright="10000" contrast="10000"/>
          </a:blip>
          <a:srcRect t="9553" b="14334"/>
          <a:stretch>
            <a:fillRect/>
          </a:stretch>
        </p:blipFill>
        <p:spPr>
          <a:xfrm>
            <a:off x="0" y="643095"/>
            <a:ext cx="8912888" cy="3918857"/>
          </a:xfrm>
          <a:prstGeom prst="rect">
            <a:avLst/>
          </a:prstGeom>
        </p:spPr>
      </p:pic>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3"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4"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5"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TextBox 9"/>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sp>
        <p:nvSpPr>
          <p:cNvPr id="23" name="Rounded Rectangle 22"/>
          <p:cNvSpPr/>
          <p:nvPr/>
        </p:nvSpPr>
        <p:spPr>
          <a:xfrm>
            <a:off x="4793064" y="997299"/>
            <a:ext cx="1981200" cy="533400"/>
          </a:xfrm>
          <a:prstGeom prst="roundRect">
            <a:avLst/>
          </a:prstGeom>
          <a:solidFill>
            <a:schemeClr val="accent1">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Southern Coastal Plain Group</a:t>
            </a:r>
          </a:p>
        </p:txBody>
      </p:sp>
      <p:sp>
        <p:nvSpPr>
          <p:cNvPr id="24" name="Rounded Rectangle 23"/>
          <p:cNvSpPr/>
          <p:nvPr/>
        </p:nvSpPr>
        <p:spPr>
          <a:xfrm>
            <a:off x="323222" y="1034980"/>
            <a:ext cx="2514600" cy="685800"/>
          </a:xfrm>
          <a:prstGeom prst="roundRect">
            <a:avLst/>
          </a:prstGeom>
          <a:solidFill>
            <a:schemeClr val="accent1">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Mountains/Interior  Low Plateau (ILP) Group</a:t>
            </a:r>
          </a:p>
        </p:txBody>
      </p:sp>
      <p:sp>
        <p:nvSpPr>
          <p:cNvPr id="25" name="Rounded Rectangle 24"/>
          <p:cNvSpPr/>
          <p:nvPr/>
        </p:nvSpPr>
        <p:spPr>
          <a:xfrm>
            <a:off x="3961562" y="3578889"/>
            <a:ext cx="2362200" cy="685800"/>
          </a:xfrm>
          <a:prstGeom prst="roundRect">
            <a:avLst/>
          </a:prstGeom>
          <a:solidFill>
            <a:schemeClr val="accent1">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Coastal Plain/ Piedmont Group</a:t>
            </a:r>
          </a:p>
        </p:txBody>
      </p:sp>
      <p:sp>
        <p:nvSpPr>
          <p:cNvPr id="26" name="Rectangle 25"/>
          <p:cNvSpPr/>
          <p:nvPr/>
        </p:nvSpPr>
        <p:spPr>
          <a:xfrm>
            <a:off x="422872" y="5486400"/>
            <a:ext cx="6019800" cy="369332"/>
          </a:xfrm>
          <a:prstGeom prst="rect">
            <a:avLst/>
          </a:prstGeom>
        </p:spPr>
        <p:txBody>
          <a:bodyPr wrap="square">
            <a:spAutoFit/>
          </a:bodyPr>
          <a:lstStyle/>
          <a:p>
            <a:r>
              <a:rPr lang="en-US" dirty="0"/>
              <a:t>4 full days </a:t>
            </a:r>
            <a:r>
              <a:rPr lang="en-US" dirty="0">
                <a:sym typeface="Wingdings" pitchFamily="2" charset="2"/>
              </a:rPr>
              <a:t>x 11 botanists and 3 helpers x 165 words/minute =  </a:t>
            </a:r>
            <a:endParaRPr lang="en-US" dirty="0"/>
          </a:p>
        </p:txBody>
      </p:sp>
      <p:sp>
        <p:nvSpPr>
          <p:cNvPr id="28" name="Rectangle 27"/>
          <p:cNvSpPr/>
          <p:nvPr/>
        </p:nvSpPr>
        <p:spPr>
          <a:xfrm>
            <a:off x="6330464" y="5486400"/>
            <a:ext cx="3048000" cy="369332"/>
          </a:xfrm>
          <a:prstGeom prst="rect">
            <a:avLst/>
          </a:prstGeom>
        </p:spPr>
        <p:txBody>
          <a:bodyPr wrap="square">
            <a:spAutoFit/>
          </a:bodyPr>
          <a:lstStyle/>
          <a:p>
            <a:r>
              <a:rPr lang="en-US" b="1" dirty="0"/>
              <a:t>3,168,000 spoken words</a:t>
            </a:r>
            <a:endParaRPr lang="en-US" dirty="0"/>
          </a:p>
        </p:txBody>
      </p:sp>
      <p:sp>
        <p:nvSpPr>
          <p:cNvPr id="17" name="Rectangle 16"/>
          <p:cNvSpPr/>
          <p:nvPr/>
        </p:nvSpPr>
        <p:spPr>
          <a:xfrm>
            <a:off x="2735317" y="4782207"/>
            <a:ext cx="6172200" cy="461665"/>
          </a:xfrm>
          <a:prstGeom prst="rect">
            <a:avLst/>
          </a:prstGeom>
          <a:solidFill>
            <a:schemeClr val="accent5">
              <a:lumMod val="60000"/>
              <a:lumOff val="40000"/>
            </a:schemeClr>
          </a:solidFill>
          <a:ln w="28575">
            <a:solidFill>
              <a:srgbClr val="FFFF00"/>
            </a:solidFill>
          </a:ln>
        </p:spPr>
        <p:txBody>
          <a:bodyPr wrap="square">
            <a:spAutoFit/>
          </a:bodyPr>
          <a:lstStyle/>
          <a:p>
            <a:pPr algn="ctr"/>
            <a:r>
              <a:rPr lang="en-US" sz="2400" b="1" dirty="0"/>
              <a:t>363 years </a:t>
            </a:r>
            <a:r>
              <a:rPr lang="en-US" sz="2400" dirty="0"/>
              <a:t>total combined botanical experience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2"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3"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4"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TextBox 9"/>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graphicFrame>
        <p:nvGraphicFramePr>
          <p:cNvPr id="11" name="Chart 10"/>
          <p:cNvGraphicFramePr>
            <a:graphicFrameLocks noGrp="1"/>
          </p:cNvGraphicFramePr>
          <p:nvPr/>
        </p:nvGraphicFramePr>
        <p:xfrm>
          <a:off x="457200" y="990600"/>
          <a:ext cx="4343400" cy="4038599"/>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
          <p:cNvSpPr txBox="1"/>
          <p:nvPr/>
        </p:nvSpPr>
        <p:spPr>
          <a:xfrm>
            <a:off x="685800" y="4876800"/>
            <a:ext cx="3048000" cy="1142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9900CC"/>
                </a:solidFill>
                <a:effectLst>
                  <a:outerShdw blurRad="38100" dist="38100" dir="2700000" algn="tl">
                    <a:srgbClr val="000000">
                      <a:alpha val="43137"/>
                    </a:srgbClr>
                  </a:outerShdw>
                </a:effectLst>
              </a:rPr>
              <a:t>Complete:</a:t>
            </a:r>
            <a:r>
              <a:rPr lang="en-US" sz="2800" b="1" baseline="0" dirty="0">
                <a:solidFill>
                  <a:srgbClr val="9900CC"/>
                </a:solidFill>
                <a:effectLst>
                  <a:outerShdw blurRad="38100" dist="38100" dir="2700000" algn="tl">
                    <a:srgbClr val="000000">
                      <a:alpha val="43137"/>
                    </a:srgbClr>
                  </a:outerShdw>
                </a:effectLst>
              </a:rPr>
              <a:t> 29%</a:t>
            </a:r>
          </a:p>
          <a:p>
            <a:pPr algn="ctr"/>
            <a:endParaRPr lang="en-US" sz="1200" b="1" baseline="0" dirty="0">
              <a:solidFill>
                <a:schemeClr val="accent6">
                  <a:lumMod val="60000"/>
                  <a:lumOff val="40000"/>
                </a:schemeClr>
              </a:solidFill>
            </a:endParaRPr>
          </a:p>
          <a:p>
            <a:pPr algn="ctr"/>
            <a:r>
              <a:rPr lang="en-US" sz="2800" b="1" baseline="0" dirty="0">
                <a:solidFill>
                  <a:schemeClr val="accent6">
                    <a:lumMod val="75000"/>
                  </a:schemeClr>
                </a:solidFill>
              </a:rPr>
              <a:t>Unfinished: 71%</a:t>
            </a:r>
            <a:endParaRPr lang="en-US" sz="2800" b="1" dirty="0">
              <a:solidFill>
                <a:schemeClr val="accent6">
                  <a:lumMod val="75000"/>
                </a:schemeClr>
              </a:solidFill>
            </a:endParaRPr>
          </a:p>
        </p:txBody>
      </p:sp>
      <p:sp>
        <p:nvSpPr>
          <p:cNvPr id="14" name="TextBox 1"/>
          <p:cNvSpPr txBox="1"/>
          <p:nvPr/>
        </p:nvSpPr>
        <p:spPr>
          <a:xfrm>
            <a:off x="5419344" y="4693920"/>
            <a:ext cx="3036328" cy="1752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9900CC"/>
                </a:solidFill>
                <a:effectLst>
                  <a:outerShdw blurRad="38100" dist="38100" dir="2700000" algn="tl">
                    <a:srgbClr val="000000">
                      <a:alpha val="43137"/>
                    </a:srgbClr>
                  </a:outerShdw>
                </a:effectLst>
              </a:rPr>
              <a:t>Complete: 96.7%</a:t>
            </a:r>
          </a:p>
          <a:p>
            <a:pPr algn="ctr"/>
            <a:endParaRPr lang="en-US" sz="1200" b="1" baseline="0" dirty="0">
              <a:solidFill>
                <a:schemeClr val="accent6">
                  <a:lumMod val="60000"/>
                  <a:lumOff val="40000"/>
                </a:schemeClr>
              </a:solidFill>
            </a:endParaRPr>
          </a:p>
          <a:p>
            <a:pPr algn="ctr"/>
            <a:r>
              <a:rPr lang="en-US" sz="2400" b="1" baseline="0" dirty="0">
                <a:solidFill>
                  <a:schemeClr val="accent1">
                    <a:lumMod val="60000"/>
                    <a:lumOff val="40000"/>
                  </a:schemeClr>
                </a:solidFill>
              </a:rPr>
              <a:t>Tabled: 3.3%</a:t>
            </a:r>
          </a:p>
          <a:p>
            <a:pPr algn="ctr"/>
            <a:r>
              <a:rPr lang="en-US" sz="2800" b="1" baseline="0" dirty="0">
                <a:solidFill>
                  <a:schemeClr val="accent6">
                    <a:lumMod val="75000"/>
                  </a:schemeClr>
                </a:solidFill>
              </a:rPr>
              <a:t>Unfinished: 0%</a:t>
            </a:r>
            <a:endParaRPr lang="en-US" sz="2800" b="1" dirty="0">
              <a:solidFill>
                <a:schemeClr val="accent6">
                  <a:lumMod val="75000"/>
                </a:schemeClr>
              </a:solidFill>
            </a:endParaRPr>
          </a:p>
        </p:txBody>
      </p:sp>
      <p:sp>
        <p:nvSpPr>
          <p:cNvPr id="16" name="Title 2"/>
          <p:cNvSpPr txBox="1">
            <a:spLocks/>
          </p:cNvSpPr>
          <p:nvPr/>
        </p:nvSpPr>
        <p:spPr>
          <a:xfrm>
            <a:off x="1143000" y="304800"/>
            <a:ext cx="2133600" cy="7620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Pre-scored</a:t>
            </a:r>
            <a:endParaRPr kumimoji="0" lang="en-US" sz="40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sp>
        <p:nvSpPr>
          <p:cNvPr id="17" name="Title 2"/>
          <p:cNvSpPr txBox="1">
            <a:spLocks/>
          </p:cNvSpPr>
          <p:nvPr/>
        </p:nvSpPr>
        <p:spPr>
          <a:xfrm>
            <a:off x="4953000" y="304800"/>
            <a:ext cx="3657600" cy="7620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After 4-Day Meeting</a:t>
            </a:r>
            <a:endParaRPr kumimoji="0" lang="en-US" sz="40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graphicFrame>
        <p:nvGraphicFramePr>
          <p:cNvPr id="19" name="Chart 18"/>
          <p:cNvGraphicFramePr>
            <a:graphicFrameLocks noGrp="1"/>
          </p:cNvGraphicFramePr>
          <p:nvPr/>
        </p:nvGraphicFramePr>
        <p:xfrm>
          <a:off x="4800600" y="1060704"/>
          <a:ext cx="4191000" cy="3694176"/>
        </p:xfrm>
        <a:graphic>
          <a:graphicData uri="http://schemas.openxmlformats.org/drawingml/2006/chart">
            <c:chart xmlns:c="http://schemas.openxmlformats.org/drawingml/2006/chart" xmlns:r="http://schemas.openxmlformats.org/officeDocument/2006/relationships" r:id="rId6"/>
          </a:graphicData>
        </a:graphic>
      </p:graphicFrame>
      <p:sp>
        <p:nvSpPr>
          <p:cNvPr id="27" name="Right Brace 26"/>
          <p:cNvSpPr/>
          <p:nvPr/>
        </p:nvSpPr>
        <p:spPr>
          <a:xfrm rot="16200000">
            <a:off x="6748272" y="1636776"/>
            <a:ext cx="137160" cy="265176"/>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6428232" y="1435609"/>
            <a:ext cx="1033272" cy="253916"/>
          </a:xfrm>
          <a:prstGeom prst="rect">
            <a:avLst/>
          </a:prstGeom>
          <a:noFill/>
        </p:spPr>
        <p:txBody>
          <a:bodyPr wrap="square" rtlCol="0">
            <a:spAutoFit/>
          </a:bodyPr>
          <a:lstStyle/>
          <a:p>
            <a:r>
              <a:rPr lang="en-US" sz="1050" dirty="0">
                <a:solidFill>
                  <a:schemeClr val="bg1"/>
                </a:solidFill>
              </a:rPr>
              <a:t>All Tabled 3.3%</a:t>
            </a:r>
          </a:p>
        </p:txBody>
      </p:sp>
      <p:cxnSp>
        <p:nvCxnSpPr>
          <p:cNvPr id="30" name="Straight Connector 29"/>
          <p:cNvCxnSpPr/>
          <p:nvPr/>
        </p:nvCxnSpPr>
        <p:spPr>
          <a:xfrm flipH="1">
            <a:off x="4727448" y="475488"/>
            <a:ext cx="36576" cy="55686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7" grpId="1"/>
      <p:bldGraphic spid="19" grpId="1">
        <p:bldAsOne/>
      </p:bldGraphic>
      <p:bldP spid="27"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3"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4"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5"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TextBox 9"/>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sp>
        <p:nvSpPr>
          <p:cNvPr id="17" name="Title 2"/>
          <p:cNvSpPr txBox="1">
            <a:spLocks/>
          </p:cNvSpPr>
          <p:nvPr/>
        </p:nvSpPr>
        <p:spPr>
          <a:xfrm>
            <a:off x="2029326" y="521368"/>
            <a:ext cx="3657600" cy="7620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40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Post Meeting</a:t>
            </a:r>
            <a:endParaRPr kumimoji="0" lang="en-US" sz="48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sp>
        <p:nvSpPr>
          <p:cNvPr id="19" name="Subtitle 1"/>
          <p:cNvSpPr txBox="1">
            <a:spLocks/>
          </p:cNvSpPr>
          <p:nvPr/>
        </p:nvSpPr>
        <p:spPr>
          <a:xfrm>
            <a:off x="1020274" y="1616242"/>
            <a:ext cx="5986918" cy="3581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a:ln>
                  <a:noFill/>
                </a:ln>
                <a:effectLst/>
                <a:uLnTx/>
                <a:uFillTx/>
                <a:latin typeface="+mn-lt"/>
                <a:ea typeface="+mn-ea"/>
                <a:cs typeface="+mn-cs"/>
              </a:rPr>
              <a:t>Tabled Species</a:t>
            </a:r>
          </a:p>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a:t>	</a:t>
            </a:r>
            <a:r>
              <a:rPr lang="en-US" sz="2000" dirty="0"/>
              <a:t>Email </a:t>
            </a:r>
            <a:r>
              <a:rPr lang="en-US" sz="2000" dirty="0" err="1"/>
              <a:t>followup</a:t>
            </a:r>
            <a:r>
              <a:rPr lang="en-US" sz="2000" dirty="0"/>
              <a:t> </a:t>
            </a:r>
            <a:r>
              <a:rPr lang="en-US" sz="2400" dirty="0"/>
              <a:t>– </a:t>
            </a:r>
            <a:r>
              <a:rPr lang="en-US" dirty="0"/>
              <a:t>219 values needing further research; this was reduced to 120 permanently tabled</a:t>
            </a:r>
            <a:endParaRPr lang="en-US" sz="2400" dirty="0"/>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a:ln>
                  <a:noFill/>
                </a:ln>
                <a:effectLst/>
                <a:uLnTx/>
                <a:uFillTx/>
                <a:latin typeface="+mn-lt"/>
                <a:ea typeface="+mn-ea"/>
                <a:cs typeface="+mn-cs"/>
              </a:rPr>
              <a:t>QA/QC</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400" dirty="0"/>
          </a:p>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a:t>Publication of Database to SEWWG website – </a:t>
            </a:r>
            <a:r>
              <a:rPr lang="en-US" sz="2000" dirty="0"/>
              <a:t>Sept. 2013</a:t>
            </a:r>
            <a:endParaRPr lang="en-US" sz="2400" dirty="0"/>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a:ln>
                  <a:noFill/>
                </a:ln>
                <a:effectLst/>
                <a:uLnTx/>
                <a:uFillTx/>
                <a:latin typeface="+mn-lt"/>
                <a:ea typeface="+mn-ea"/>
                <a:cs typeface="+mn-cs"/>
              </a:rPr>
              <a:t>Final Report – </a:t>
            </a:r>
            <a:r>
              <a:rPr kumimoji="0" lang="en-US" sz="2000" b="0" i="0" u="none" strike="noStrike" kern="1200" cap="none" spc="0" normalizeH="0" baseline="0" noProof="0" dirty="0">
                <a:ln>
                  <a:noFill/>
                </a:ln>
                <a:effectLst/>
                <a:uLnTx/>
                <a:uFillTx/>
                <a:latin typeface="+mn-lt"/>
                <a:ea typeface="+mn-ea"/>
                <a:cs typeface="+mn-cs"/>
              </a:rPr>
              <a:t>Feb. 2014</a:t>
            </a:r>
            <a:endParaRPr kumimoji="0" lang="en-US" sz="2400" b="0" i="0" u="none" strike="noStrike" kern="1200" cap="none" spc="0" normalizeH="0" baseline="0" noProof="0" dirty="0">
              <a:ln>
                <a:noFill/>
              </a:ln>
              <a:effectLst/>
              <a:uLnTx/>
              <a:uFillTx/>
              <a:latin typeface="+mn-lt"/>
              <a:ea typeface="+mn-ea"/>
              <a:cs typeface="+mn-cs"/>
            </a:endParaRPr>
          </a:p>
        </p:txBody>
      </p:sp>
      <p:pic>
        <p:nvPicPr>
          <p:cNvPr id="21" name="Picture 20" descr="SEWWG logo.png"/>
          <p:cNvPicPr>
            <a:picLocks noChangeAspect="1"/>
          </p:cNvPicPr>
          <p:nvPr/>
        </p:nvPicPr>
        <p:blipFill>
          <a:blip r:embed="rId6" cstate="print"/>
          <a:stretch>
            <a:fillRect/>
          </a:stretch>
        </p:blipFill>
        <p:spPr>
          <a:xfrm>
            <a:off x="7467600" y="152400"/>
            <a:ext cx="1524000" cy="1005841"/>
          </a:xfrm>
          <a:prstGeom prst="rect">
            <a:avLst/>
          </a:prstGeom>
        </p:spPr>
      </p:pic>
      <p:pic>
        <p:nvPicPr>
          <p:cNvPr id="22" name="Picture 21" descr="Spiranthes vernalis best KG.jpg"/>
          <p:cNvPicPr>
            <a:picLocks noChangeAspect="1"/>
          </p:cNvPicPr>
          <p:nvPr/>
        </p:nvPicPr>
        <p:blipFill>
          <a:blip r:embed="rId7" cstate="print"/>
          <a:srcRect l="25521" r="24479"/>
          <a:stretch>
            <a:fillRect/>
          </a:stretch>
        </p:blipFill>
        <p:spPr>
          <a:xfrm>
            <a:off x="7257288" y="1478280"/>
            <a:ext cx="1571625" cy="4191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3"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4"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5"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TextBox 9"/>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sp>
        <p:nvSpPr>
          <p:cNvPr id="13" name="Rectangle 12"/>
          <p:cNvSpPr/>
          <p:nvPr/>
        </p:nvSpPr>
        <p:spPr>
          <a:xfrm>
            <a:off x="914400" y="963168"/>
            <a:ext cx="7696200" cy="2185214"/>
          </a:xfrm>
          <a:prstGeom prst="rect">
            <a:avLst/>
          </a:prstGeom>
        </p:spPr>
        <p:txBody>
          <a:bodyPr wrap="square">
            <a:spAutoFit/>
          </a:bodyPr>
          <a:lstStyle/>
          <a:p>
            <a:r>
              <a:rPr lang="en-US" sz="2000" b="1" dirty="0"/>
              <a:t>2,416 species </a:t>
            </a:r>
            <a:r>
              <a:rPr lang="en-US" sz="2000" dirty="0"/>
              <a:t>scored (FAC or wetter on NWPL, or added by botanists)</a:t>
            </a:r>
          </a:p>
          <a:p>
            <a:r>
              <a:rPr lang="en-US" sz="2000" b="1" dirty="0"/>
              <a:t>6,945 C values </a:t>
            </a:r>
            <a:r>
              <a:rPr lang="en-US" sz="2000" dirty="0"/>
              <a:t>across all </a:t>
            </a:r>
            <a:r>
              <a:rPr lang="en-US" sz="2000" dirty="0" err="1"/>
              <a:t>ecoregions</a:t>
            </a:r>
            <a:endParaRPr lang="en-US" sz="2000" dirty="0"/>
          </a:p>
          <a:p>
            <a:pPr lvl="1">
              <a:buFont typeface="Arial" pitchFamily="34" charset="0"/>
              <a:buChar char="•"/>
            </a:pPr>
            <a:r>
              <a:rPr lang="en-US" sz="2000" dirty="0"/>
              <a:t>  1.7% (120 C values) were permanently tabled as undetermined 		(UND) in database</a:t>
            </a:r>
          </a:p>
          <a:p>
            <a:pPr lvl="1">
              <a:buFont typeface="Arial" pitchFamily="34" charset="0"/>
              <a:buChar char="•"/>
            </a:pPr>
            <a:r>
              <a:rPr lang="en-US" sz="2000" dirty="0"/>
              <a:t>  133 species excluded from original USDA download – </a:t>
            </a:r>
            <a:r>
              <a:rPr lang="en-US" sz="1600" dirty="0"/>
              <a:t>not wetland 	species, out of range, redundant nomenclature, epiphytes, etc.</a:t>
            </a:r>
            <a:endParaRPr lang="en-US" sz="2000" dirty="0"/>
          </a:p>
          <a:p>
            <a:endParaRPr lang="en-US" sz="2000" dirty="0"/>
          </a:p>
        </p:txBody>
      </p:sp>
      <p:graphicFrame>
        <p:nvGraphicFramePr>
          <p:cNvPr id="14" name="Chart 13"/>
          <p:cNvGraphicFramePr/>
          <p:nvPr/>
        </p:nvGraphicFramePr>
        <p:xfrm>
          <a:off x="567559" y="2837794"/>
          <a:ext cx="4865786" cy="3613179"/>
        </p:xfrm>
        <a:graphic>
          <a:graphicData uri="http://schemas.openxmlformats.org/drawingml/2006/chart">
            <c:chart xmlns:c="http://schemas.openxmlformats.org/drawingml/2006/chart" xmlns:r="http://schemas.openxmlformats.org/officeDocument/2006/relationships" r:id="rId6"/>
          </a:graphicData>
        </a:graphic>
      </p:graphicFrame>
      <p:grpSp>
        <p:nvGrpSpPr>
          <p:cNvPr id="24" name="Group 23"/>
          <p:cNvGrpSpPr/>
          <p:nvPr/>
        </p:nvGrpSpPr>
        <p:grpSpPr>
          <a:xfrm>
            <a:off x="5462016" y="3085376"/>
            <a:ext cx="3469943" cy="2735132"/>
            <a:chOff x="5562600" y="3429000"/>
            <a:chExt cx="3469943" cy="2735132"/>
          </a:xfrm>
        </p:grpSpPr>
        <p:pic>
          <p:nvPicPr>
            <p:cNvPr id="16" name="Picture 15" descr="ecoregions MAWWG pres map grouped.jpg"/>
            <p:cNvPicPr>
              <a:picLocks noChangeAspect="1"/>
            </p:cNvPicPr>
            <p:nvPr/>
          </p:nvPicPr>
          <p:blipFill>
            <a:blip r:embed="rId7" cstate="print"/>
            <a:srcRect l="4167" t="7500" r="25000" b="6212"/>
            <a:stretch>
              <a:fillRect/>
            </a:stretch>
          </p:blipFill>
          <p:spPr>
            <a:xfrm>
              <a:off x="5562600" y="3429000"/>
              <a:ext cx="3469943" cy="2735132"/>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rot="19424423">
              <a:off x="6293416" y="3683825"/>
              <a:ext cx="914400" cy="430887"/>
            </a:xfrm>
            <a:prstGeom prst="rect">
              <a:avLst/>
            </a:prstGeom>
            <a:noFill/>
          </p:spPr>
          <p:txBody>
            <a:bodyPr wrap="square" rtlCol="0">
              <a:spAutoFit/>
            </a:bodyPr>
            <a:lstStyle/>
            <a:p>
              <a:r>
                <a:rPr lang="en-US" sz="1100" dirty="0"/>
                <a:t>Interior Low Plateau (ILP)</a:t>
              </a:r>
            </a:p>
          </p:txBody>
        </p:sp>
        <p:sp>
          <p:nvSpPr>
            <p:cNvPr id="19" name="TextBox 18"/>
            <p:cNvSpPr txBox="1"/>
            <p:nvPr/>
          </p:nvSpPr>
          <p:spPr>
            <a:xfrm rot="19505313">
              <a:off x="6447233" y="4153593"/>
              <a:ext cx="1162786" cy="261610"/>
            </a:xfrm>
            <a:prstGeom prst="rect">
              <a:avLst/>
            </a:prstGeom>
            <a:noFill/>
          </p:spPr>
          <p:txBody>
            <a:bodyPr wrap="square" rtlCol="0">
              <a:spAutoFit/>
            </a:bodyPr>
            <a:lstStyle/>
            <a:p>
              <a:r>
                <a:rPr lang="en-US" sz="1100" dirty="0"/>
                <a:t>Mountains (</a:t>
              </a:r>
              <a:r>
                <a:rPr lang="en-US" sz="1100" dirty="0" err="1"/>
                <a:t>Mtn</a:t>
              </a:r>
              <a:r>
                <a:rPr lang="en-US" sz="1100" dirty="0"/>
                <a:t>)</a:t>
              </a:r>
            </a:p>
          </p:txBody>
        </p:sp>
        <p:sp>
          <p:nvSpPr>
            <p:cNvPr id="21" name="TextBox 20"/>
            <p:cNvSpPr txBox="1"/>
            <p:nvPr/>
          </p:nvSpPr>
          <p:spPr>
            <a:xfrm rot="19505313">
              <a:off x="6960499" y="4165772"/>
              <a:ext cx="1386512" cy="261610"/>
            </a:xfrm>
            <a:prstGeom prst="rect">
              <a:avLst/>
            </a:prstGeom>
            <a:noFill/>
          </p:spPr>
          <p:txBody>
            <a:bodyPr wrap="square" rtlCol="0">
              <a:spAutoFit/>
            </a:bodyPr>
            <a:lstStyle/>
            <a:p>
              <a:r>
                <a:rPr lang="en-US" sz="1100" dirty="0"/>
                <a:t>Piedmont (</a:t>
              </a:r>
              <a:r>
                <a:rPr lang="en-US" sz="1100" dirty="0" err="1"/>
                <a:t>Pdmnt</a:t>
              </a:r>
              <a:r>
                <a:rPr lang="en-US" sz="1100" dirty="0"/>
                <a:t>)</a:t>
              </a:r>
            </a:p>
          </p:txBody>
        </p:sp>
        <p:sp>
          <p:nvSpPr>
            <p:cNvPr id="22" name="TextBox 21"/>
            <p:cNvSpPr txBox="1"/>
            <p:nvPr/>
          </p:nvSpPr>
          <p:spPr>
            <a:xfrm rot="19505313">
              <a:off x="7579646" y="4248182"/>
              <a:ext cx="1280415" cy="261610"/>
            </a:xfrm>
            <a:prstGeom prst="rect">
              <a:avLst/>
            </a:prstGeom>
            <a:noFill/>
          </p:spPr>
          <p:txBody>
            <a:bodyPr wrap="square" rtlCol="0">
              <a:spAutoFit/>
            </a:bodyPr>
            <a:lstStyle/>
            <a:p>
              <a:r>
                <a:rPr lang="en-US" sz="1100" dirty="0"/>
                <a:t>Coastal Plain (CP)</a:t>
              </a:r>
            </a:p>
          </p:txBody>
        </p:sp>
        <p:sp>
          <p:nvSpPr>
            <p:cNvPr id="23" name="TextBox 22"/>
            <p:cNvSpPr txBox="1"/>
            <p:nvPr/>
          </p:nvSpPr>
          <p:spPr>
            <a:xfrm>
              <a:off x="7391400" y="5334000"/>
              <a:ext cx="914400" cy="600164"/>
            </a:xfrm>
            <a:prstGeom prst="rect">
              <a:avLst/>
            </a:prstGeom>
            <a:noFill/>
          </p:spPr>
          <p:txBody>
            <a:bodyPr wrap="square" rtlCol="0">
              <a:spAutoFit/>
            </a:bodyPr>
            <a:lstStyle/>
            <a:p>
              <a:r>
                <a:rPr lang="en-US" sz="1100" dirty="0"/>
                <a:t>Southern Coastal Plain (SCP)</a:t>
              </a:r>
            </a:p>
          </p:txBody>
        </p:sp>
      </p:grpSp>
      <p:sp>
        <p:nvSpPr>
          <p:cNvPr id="25" name="Title 2"/>
          <p:cNvSpPr txBox="1">
            <a:spLocks/>
          </p:cNvSpPr>
          <p:nvPr/>
        </p:nvSpPr>
        <p:spPr>
          <a:xfrm>
            <a:off x="762000" y="152400"/>
            <a:ext cx="7543800" cy="6096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40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rPr>
              <a:t>What Does t</a:t>
            </a:r>
            <a:r>
              <a:rPr kumimoji="0" lang="en-US" sz="40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he Database Look Like?</a:t>
            </a:r>
            <a:endParaRPr kumimoji="0" lang="en-US" sz="48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1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2"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3"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4"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TextBox 9"/>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pic>
        <p:nvPicPr>
          <p:cNvPr id="11" name="Picture 10" descr="ecoregions MAWWG pres map grouped.jpg"/>
          <p:cNvPicPr>
            <a:picLocks noChangeAspect="1"/>
          </p:cNvPicPr>
          <p:nvPr/>
        </p:nvPicPr>
        <p:blipFill>
          <a:blip r:embed="rId5" cstate="print"/>
          <a:srcRect l="4167" t="7500" r="25000" b="6212"/>
          <a:stretch>
            <a:fillRect/>
          </a:stretch>
        </p:blipFill>
        <p:spPr>
          <a:xfrm>
            <a:off x="655580" y="239044"/>
            <a:ext cx="3063145" cy="2414479"/>
          </a:xfrm>
          <a:prstGeom prst="rect">
            <a:avLst/>
          </a:prstGeom>
          <a:ln>
            <a:noFill/>
          </a:ln>
          <a:effectLst>
            <a:outerShdw blurRad="292100" dist="139700" dir="2700000" algn="tl" rotWithShape="0">
              <a:srgbClr val="333333">
                <a:alpha val="65000"/>
              </a:srgbClr>
            </a:outerShdw>
          </a:effectLst>
        </p:spPr>
      </p:pic>
      <p:graphicFrame>
        <p:nvGraphicFramePr>
          <p:cNvPr id="12" name="Chart 11"/>
          <p:cNvGraphicFramePr/>
          <p:nvPr/>
        </p:nvGraphicFramePr>
        <p:xfrm>
          <a:off x="725871" y="3366198"/>
          <a:ext cx="4619852" cy="29240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p:nvPr/>
        </p:nvGraphicFramePr>
        <p:xfrm>
          <a:off x="3989197" y="150725"/>
          <a:ext cx="5004079" cy="3436536"/>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 name="Title 1"/>
          <p:cNvSpPr txBox="1">
            <a:spLocks/>
          </p:cNvSpPr>
          <p:nvPr/>
        </p:nvSpPr>
        <p:spPr>
          <a:xfrm>
            <a:off x="2209800" y="457200"/>
            <a:ext cx="4800600" cy="685800"/>
          </a:xfrm>
          <a:prstGeom prst="rect">
            <a:avLst/>
          </a:prstGeom>
        </p:spPr>
        <p:txBody>
          <a:bodyPr/>
          <a:lstStyle>
            <a:lvl1pPr>
              <a:defRPr b="1" cap="none" spc="0">
                <a:ln w="11430"/>
                <a:solidFill>
                  <a:schemeClr val="tx1">
                    <a:lumMod val="60000"/>
                    <a:lumOff val="40000"/>
                  </a:schemeClr>
                </a:solidFill>
                <a:effectLst>
                  <a:outerShdw blurRad="50800" dist="39000" dir="5460000" algn="tl">
                    <a:srgbClr val="000000">
                      <a:alpha val="38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0" dirty="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rPr>
              <a:t>Contributing Botanists</a:t>
            </a:r>
          </a:p>
        </p:txBody>
      </p:sp>
      <p:sp>
        <p:nvSpPr>
          <p:cNvPr id="11" name="Rectangle 10"/>
          <p:cNvSpPr/>
          <p:nvPr/>
        </p:nvSpPr>
        <p:spPr>
          <a:xfrm>
            <a:off x="1106424" y="1219200"/>
            <a:ext cx="7504176" cy="4247317"/>
          </a:xfrm>
          <a:prstGeom prst="rect">
            <a:avLst/>
          </a:prstGeom>
        </p:spPr>
        <p:txBody>
          <a:bodyPr wrap="square">
            <a:spAutoFit/>
          </a:bodyPr>
          <a:lstStyle/>
          <a:p>
            <a:r>
              <a:rPr lang="en-US" dirty="0"/>
              <a:t>Quinton “Guy” </a:t>
            </a:r>
            <a:r>
              <a:rPr lang="en-US" dirty="0" err="1"/>
              <a:t>Anglin</a:t>
            </a:r>
            <a:r>
              <a:rPr lang="en-US" dirty="0"/>
              <a:t>, Florida Dept. of Environmental Protection, FL</a:t>
            </a:r>
          </a:p>
          <a:p>
            <a:r>
              <a:rPr lang="en-US" dirty="0"/>
              <a:t>Julian Campbell, Bluegrass Woodland Restoration Center, KY</a:t>
            </a:r>
          </a:p>
          <a:p>
            <a:r>
              <a:rPr lang="en-US" dirty="0"/>
              <a:t>Lee Echols, North American Land Trust, GA</a:t>
            </a:r>
          </a:p>
          <a:p>
            <a:r>
              <a:rPr lang="en-US" dirty="0"/>
              <a:t>Dwayne Estes, Austin </a:t>
            </a:r>
            <a:r>
              <a:rPr lang="en-US" dirty="0" err="1"/>
              <a:t>Peay</a:t>
            </a:r>
            <a:r>
              <a:rPr lang="en-US" dirty="0"/>
              <a:t> State University, TN</a:t>
            </a:r>
          </a:p>
          <a:p>
            <a:r>
              <a:rPr lang="en-US" dirty="0" err="1"/>
              <a:t>Derick</a:t>
            </a:r>
            <a:r>
              <a:rPr lang="en-US" dirty="0"/>
              <a:t> Poindexter, University of North Carolina – Chapel Hill, NC</a:t>
            </a:r>
          </a:p>
          <a:p>
            <a:r>
              <a:rPr lang="en-US" dirty="0"/>
              <a:t>Milo Pyne, </a:t>
            </a:r>
            <a:r>
              <a:rPr lang="en-US" dirty="0" err="1"/>
              <a:t>NatureServe</a:t>
            </a:r>
            <a:r>
              <a:rPr lang="en-US" dirty="0"/>
              <a:t>, NC</a:t>
            </a:r>
          </a:p>
          <a:p>
            <a:r>
              <a:rPr lang="en-US" dirty="0"/>
              <a:t>Michael Schafale, North Carolina Natural Heritage Program, NC</a:t>
            </a:r>
          </a:p>
          <a:p>
            <a:r>
              <a:rPr lang="en-US" dirty="0"/>
              <a:t>Al Schotz, Alabama Natural Heritage Program, AL</a:t>
            </a:r>
          </a:p>
          <a:p>
            <a:r>
              <a:rPr lang="en-US" dirty="0"/>
              <a:t>Ed Schwartzman, North Carolina Natural Heritage Program, NC</a:t>
            </a:r>
          </a:p>
          <a:p>
            <a:r>
              <a:rPr lang="en-US" dirty="0"/>
              <a:t>Bruce Sorrie, North Carolina Natural Heritage Program, NC</a:t>
            </a:r>
          </a:p>
          <a:p>
            <a:r>
              <a:rPr lang="en-US" dirty="0"/>
              <a:t>Dan Spaulding, Anniston Museum of Natural History, AL</a:t>
            </a:r>
          </a:p>
          <a:p>
            <a:r>
              <a:rPr lang="en-US" dirty="0"/>
              <a:t>Bob Upcavage, University of South Florida &amp; Environmental Consultants, FL</a:t>
            </a:r>
          </a:p>
          <a:p>
            <a:r>
              <a:rPr lang="en-US" dirty="0"/>
              <a:t>Alan Weakley, University of North Carolina – Chapel Hill, NC</a:t>
            </a:r>
          </a:p>
          <a:p>
            <a:r>
              <a:rPr lang="en-US" dirty="0"/>
              <a:t>Deb White, Kentucky State Nature Preserves Commission, KY</a:t>
            </a:r>
          </a:p>
          <a:p>
            <a:r>
              <a:rPr lang="en-US" dirty="0"/>
              <a:t>Wendy Zomlefer, University of Georgia, GA</a:t>
            </a:r>
          </a:p>
        </p:txBody>
      </p:sp>
      <p:pic>
        <p:nvPicPr>
          <p:cNvPr id="13" name="Picture 12" descr="DWR-logo (1) larger.gif"/>
          <p:cNvPicPr>
            <a:picLocks noChangeAspect="1"/>
          </p:cNvPicPr>
          <p:nvPr/>
        </p:nvPicPr>
        <p:blipFill>
          <a:blip r:embed="rId2"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pic>
        <p:nvPicPr>
          <p:cNvPr id="14" name="Picture 6" descr="http://fullcirclerecyclenc.com/wp-content/uploads/2012/01/NCDENR_1.jpg"/>
          <p:cNvPicPr>
            <a:picLocks noChangeAspect="1" noChangeArrowheads="1"/>
          </p:cNvPicPr>
          <p:nvPr/>
        </p:nvPicPr>
        <p:blipFill>
          <a:blip r:embed="rId3"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16" name="Picture 15" descr="http://earthday2013atlanta.org/wp-content/uploads/2013/04/epa-logo3-300x300.jpg"/>
          <p:cNvPicPr>
            <a:picLocks noChangeAspect="1" noChangeArrowheads="1"/>
          </p:cNvPicPr>
          <p:nvPr/>
        </p:nvPicPr>
        <p:blipFill>
          <a:blip r:embed="rId4"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7" name="TextBox 16"/>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3"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4"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5"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TextBox 9"/>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pic>
        <p:nvPicPr>
          <p:cNvPr id="11" name="Picture 10" descr="1 looking at plants.jpg"/>
          <p:cNvPicPr>
            <a:picLocks noChangeAspect="1"/>
          </p:cNvPicPr>
          <p:nvPr/>
        </p:nvPicPr>
        <p:blipFill>
          <a:blip r:embed="rId6" cstate="print"/>
          <a:srcRect l="2500" t="16667" r="2500"/>
          <a:stretch>
            <a:fillRect/>
          </a:stretch>
        </p:blipFill>
        <p:spPr>
          <a:xfrm>
            <a:off x="5324856" y="276725"/>
            <a:ext cx="3590544" cy="2362200"/>
          </a:xfrm>
          <a:prstGeom prst="rect">
            <a:avLst/>
          </a:prstGeom>
          <a:effectLst>
            <a:outerShdw blurRad="50800" dist="38100" dir="2700000" algn="tl" rotWithShape="0">
              <a:prstClr val="black">
                <a:alpha val="40000"/>
              </a:prstClr>
            </a:outerShdw>
          </a:effectLst>
        </p:spPr>
      </p:pic>
      <p:graphicFrame>
        <p:nvGraphicFramePr>
          <p:cNvPr id="12" name="Chart 11"/>
          <p:cNvGraphicFramePr/>
          <p:nvPr/>
        </p:nvGraphicFramePr>
        <p:xfrm>
          <a:off x="4323303" y="2728604"/>
          <a:ext cx="4648200" cy="378272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p:cNvGraphicFramePr/>
          <p:nvPr/>
        </p:nvGraphicFramePr>
        <p:xfrm>
          <a:off x="688788" y="151642"/>
          <a:ext cx="3984859" cy="3333549"/>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3"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4"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5"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TextBox 9"/>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sp>
        <p:nvSpPr>
          <p:cNvPr id="17" name="Title 2"/>
          <p:cNvSpPr txBox="1">
            <a:spLocks/>
          </p:cNvSpPr>
          <p:nvPr/>
        </p:nvSpPr>
        <p:spPr>
          <a:xfrm>
            <a:off x="1445289" y="245954"/>
            <a:ext cx="5838380" cy="6096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28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rPr>
              <a:t>Distribution of Average C Values:   Wetland Plants in the Southeast</a:t>
            </a:r>
            <a:endParaRPr lang="en-US" sz="14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endParaRPr>
          </a:p>
          <a:p>
            <a:pPr algn="ctr">
              <a:spcBef>
                <a:spcPct val="20000"/>
              </a:spcBef>
              <a:defRPr/>
            </a:pPr>
            <a:r>
              <a:rPr lang="en-US"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rPr>
              <a:t>Listed = Federal or State Listed Species in Any Part of the Ecoregion</a:t>
            </a:r>
            <a:endParaRPr kumimoji="0" lang="en-US" sz="40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graphicFrame>
        <p:nvGraphicFramePr>
          <p:cNvPr id="19" name="Chart 18"/>
          <p:cNvGraphicFramePr/>
          <p:nvPr/>
        </p:nvGraphicFramePr>
        <p:xfrm>
          <a:off x="945932" y="1826937"/>
          <a:ext cx="7031421" cy="424053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3"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4"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5"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TextBox 9"/>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graphicFrame>
        <p:nvGraphicFramePr>
          <p:cNvPr id="12" name="Chart 11"/>
          <p:cNvGraphicFramePr/>
          <p:nvPr/>
        </p:nvGraphicFramePr>
        <p:xfrm>
          <a:off x="2391507" y="664865"/>
          <a:ext cx="3938954" cy="27013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p:cNvGraphicFramePr/>
          <p:nvPr/>
        </p:nvGraphicFramePr>
        <p:xfrm>
          <a:off x="4928717" y="3412367"/>
          <a:ext cx="4215283" cy="288638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p:nvPr/>
        </p:nvGraphicFramePr>
        <p:xfrm>
          <a:off x="645521" y="3577472"/>
          <a:ext cx="3984170"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17" name="Title 2"/>
          <p:cNvSpPr txBox="1">
            <a:spLocks/>
          </p:cNvSpPr>
          <p:nvPr/>
        </p:nvSpPr>
        <p:spPr>
          <a:xfrm>
            <a:off x="1817078" y="122255"/>
            <a:ext cx="5226818" cy="6096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28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rPr>
              <a:t>Average C Value Distributions</a:t>
            </a:r>
            <a:endParaRPr kumimoji="0" lang="en-US" sz="36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sp>
        <p:nvSpPr>
          <p:cNvPr id="21" name="Title 2"/>
          <p:cNvSpPr txBox="1">
            <a:spLocks/>
          </p:cNvSpPr>
          <p:nvPr/>
        </p:nvSpPr>
        <p:spPr>
          <a:xfrm>
            <a:off x="1830476" y="3256531"/>
            <a:ext cx="2198913" cy="569407"/>
          </a:xfrm>
          <a:prstGeom prst="rect">
            <a:avLst/>
          </a:prstGeom>
        </p:spPr>
        <p:txBody>
          <a:bodyPr/>
          <a:lstStyle/>
          <a:p>
            <a:pPr lvl="0" algn="ctr">
              <a:spcBef>
                <a:spcPct val="20000"/>
              </a:spcBef>
              <a:defRPr/>
            </a:pPr>
            <a:r>
              <a:rPr lang="en-US" sz="2800" b="1"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rPr>
              <a:t>MAWWG</a:t>
            </a:r>
            <a:r>
              <a:rPr lang="en-US" sz="20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rPr>
              <a:t> (WETLAND FLORA)</a:t>
            </a:r>
            <a:endParaRPr kumimoji="0" lang="en-US" sz="2000" b="1"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sp>
        <p:nvSpPr>
          <p:cNvPr id="22" name="Title 2"/>
          <p:cNvSpPr txBox="1">
            <a:spLocks/>
          </p:cNvSpPr>
          <p:nvPr/>
        </p:nvSpPr>
        <p:spPr>
          <a:xfrm>
            <a:off x="6916616" y="3433189"/>
            <a:ext cx="1949379" cy="569407"/>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2800" b="1"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rPr>
              <a:t>NEBAWWG </a:t>
            </a:r>
            <a:r>
              <a:rPr lang="en-US" sz="20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rPr>
              <a:t>(TOTAL FLORA)</a:t>
            </a:r>
            <a:endParaRPr lang="en-US" sz="28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endParaRPr>
          </a:p>
        </p:txBody>
      </p:sp>
      <p:sp>
        <p:nvSpPr>
          <p:cNvPr id="23" name="Title 2"/>
          <p:cNvSpPr txBox="1">
            <a:spLocks/>
          </p:cNvSpPr>
          <p:nvPr/>
        </p:nvSpPr>
        <p:spPr>
          <a:xfrm>
            <a:off x="6022313" y="921101"/>
            <a:ext cx="2198913" cy="569407"/>
          </a:xfrm>
          <a:prstGeom prst="rect">
            <a:avLst/>
          </a:prstGeom>
        </p:spPr>
        <p:txBody>
          <a:bodyPr/>
          <a:lstStyle/>
          <a:p>
            <a:pPr lvl="0" algn="ctr">
              <a:spcBef>
                <a:spcPct val="20000"/>
              </a:spcBef>
              <a:defRPr/>
            </a:pPr>
            <a:r>
              <a:rPr lang="en-US" sz="2800" b="1"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rPr>
              <a:t>SEWWG</a:t>
            </a:r>
            <a:r>
              <a:rPr lang="en-US" sz="20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rPr>
              <a:t> (WETLAND FLORA)</a:t>
            </a:r>
          </a:p>
          <a:p>
            <a:pPr lvl="0" algn="ctr">
              <a:spcBef>
                <a:spcPct val="20000"/>
              </a:spcBef>
              <a:defRPr/>
            </a:pPr>
            <a:r>
              <a:rPr kumimoji="0" lang="en-US" sz="2000" b="1"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Mean C = 5.6</a:t>
            </a:r>
          </a:p>
        </p:txBody>
      </p:sp>
      <p:sp>
        <p:nvSpPr>
          <p:cNvPr id="19" name="Title 2"/>
          <p:cNvSpPr txBox="1">
            <a:spLocks/>
          </p:cNvSpPr>
          <p:nvPr/>
        </p:nvSpPr>
        <p:spPr>
          <a:xfrm>
            <a:off x="2249097" y="6209763"/>
            <a:ext cx="2275604" cy="569407"/>
          </a:xfrm>
          <a:prstGeom prst="rect">
            <a:avLst/>
          </a:prstGeom>
        </p:spPr>
        <p:txBody>
          <a:bodyPr/>
          <a:lstStyle/>
          <a:p>
            <a:pPr lvl="0" algn="ctr">
              <a:spcBef>
                <a:spcPct val="20000"/>
              </a:spcBef>
              <a:defRPr/>
            </a:pPr>
            <a:r>
              <a:rPr kumimoji="0" lang="en-US" sz="2000" b="1"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Mean C =</a:t>
            </a:r>
            <a:r>
              <a:rPr kumimoji="0" lang="en-US" sz="2000" b="1" i="0" u="none" strike="noStrike" kern="1200" cap="none" spc="0" normalizeH="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 6.3</a:t>
            </a:r>
            <a:endParaRPr kumimoji="0" lang="en-US" sz="2000" b="1"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sp>
        <p:nvSpPr>
          <p:cNvPr id="24" name="Title 2"/>
          <p:cNvSpPr txBox="1">
            <a:spLocks/>
          </p:cNvSpPr>
          <p:nvPr/>
        </p:nvSpPr>
        <p:spPr>
          <a:xfrm>
            <a:off x="5822614" y="6178231"/>
            <a:ext cx="2275604" cy="569407"/>
          </a:xfrm>
          <a:prstGeom prst="rect">
            <a:avLst/>
          </a:prstGeom>
        </p:spPr>
        <p:txBody>
          <a:bodyPr/>
          <a:lstStyle/>
          <a:p>
            <a:pPr lvl="0" algn="ctr">
              <a:spcBef>
                <a:spcPct val="20000"/>
              </a:spcBef>
              <a:defRPr/>
            </a:pPr>
            <a:r>
              <a:rPr kumimoji="0" lang="en-US" sz="2000" b="1"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Mean C =</a:t>
            </a:r>
            <a:r>
              <a:rPr kumimoji="0" lang="en-US" sz="2000" b="1" i="0" u="none" strike="noStrike" kern="1200" cap="none" spc="0" normalizeH="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 3.9</a:t>
            </a:r>
            <a:endParaRPr kumimoji="0" lang="en-US" sz="2000" b="1"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3"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4"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5"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TextBox 9"/>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graphicFrame>
        <p:nvGraphicFramePr>
          <p:cNvPr id="11" name="Chart 10"/>
          <p:cNvGraphicFramePr/>
          <p:nvPr/>
        </p:nvGraphicFramePr>
        <p:xfrm>
          <a:off x="5871117" y="3366198"/>
          <a:ext cx="2960649" cy="349180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p:nvPr/>
        </p:nvGraphicFramePr>
        <p:xfrm>
          <a:off x="1066800" y="3054699"/>
          <a:ext cx="4800600" cy="3567165"/>
        </p:xfrm>
        <a:graphic>
          <a:graphicData uri="http://schemas.openxmlformats.org/drawingml/2006/chart">
            <c:chart xmlns:c="http://schemas.openxmlformats.org/drawingml/2006/chart" xmlns:r="http://schemas.openxmlformats.org/officeDocument/2006/relationships" r:id="rId7"/>
          </a:graphicData>
        </a:graphic>
      </p:graphicFrame>
      <p:sp>
        <p:nvSpPr>
          <p:cNvPr id="13" name="Title 2"/>
          <p:cNvSpPr txBox="1">
            <a:spLocks/>
          </p:cNvSpPr>
          <p:nvPr/>
        </p:nvSpPr>
        <p:spPr>
          <a:xfrm>
            <a:off x="5967248" y="1796179"/>
            <a:ext cx="3429000" cy="12954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Annual vs. Biennial/Perennial</a:t>
            </a:r>
            <a:endParaRPr kumimoji="0" lang="en-US" sz="24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graphicFrame>
        <p:nvGraphicFramePr>
          <p:cNvPr id="14" name="Chart 13"/>
          <p:cNvGraphicFramePr/>
          <p:nvPr/>
        </p:nvGraphicFramePr>
        <p:xfrm>
          <a:off x="1045029" y="1"/>
          <a:ext cx="5043537" cy="3195376"/>
        </p:xfrm>
        <a:graphic>
          <a:graphicData uri="http://schemas.openxmlformats.org/drawingml/2006/chart">
            <c:chart xmlns:c="http://schemas.openxmlformats.org/drawingml/2006/chart" xmlns:r="http://schemas.openxmlformats.org/officeDocument/2006/relationships" r:id="rId8"/>
          </a:graphicData>
        </a:graphic>
      </p:graphicFrame>
      <p:sp>
        <p:nvSpPr>
          <p:cNvPr id="16" name="Title 2"/>
          <p:cNvSpPr txBox="1">
            <a:spLocks/>
          </p:cNvSpPr>
          <p:nvPr/>
        </p:nvSpPr>
        <p:spPr>
          <a:xfrm>
            <a:off x="294162" y="2727438"/>
            <a:ext cx="2275604" cy="569407"/>
          </a:xfrm>
          <a:prstGeom prst="rect">
            <a:avLst/>
          </a:prstGeom>
        </p:spPr>
        <p:txBody>
          <a:bodyPr/>
          <a:lstStyle/>
          <a:p>
            <a:pPr lvl="0" algn="ctr">
              <a:spcBef>
                <a:spcPct val="20000"/>
              </a:spcBef>
              <a:defRPr/>
            </a:pPr>
            <a:r>
              <a:rPr kumimoji="0" lang="en-US" sz="2000" b="1"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Mean C =</a:t>
            </a:r>
            <a:r>
              <a:rPr kumimoji="0" lang="en-US" sz="2000" b="1" i="0" u="none" strike="noStrike" kern="1200" cap="none" spc="0" normalizeH="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 3.8</a:t>
            </a:r>
            <a:endParaRPr kumimoji="0" lang="en-US" sz="2000" b="1"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sp>
        <p:nvSpPr>
          <p:cNvPr id="17" name="Title 2"/>
          <p:cNvSpPr txBox="1">
            <a:spLocks/>
          </p:cNvSpPr>
          <p:nvPr/>
        </p:nvSpPr>
        <p:spPr>
          <a:xfrm>
            <a:off x="2732573" y="6446253"/>
            <a:ext cx="2275604" cy="569407"/>
          </a:xfrm>
          <a:prstGeom prst="rect">
            <a:avLst/>
          </a:prstGeom>
        </p:spPr>
        <p:txBody>
          <a:bodyPr/>
          <a:lstStyle/>
          <a:p>
            <a:pPr lvl="0" algn="ctr">
              <a:spcBef>
                <a:spcPct val="20000"/>
              </a:spcBef>
              <a:defRPr/>
            </a:pPr>
            <a:r>
              <a:rPr kumimoji="0" lang="en-US" sz="2000" b="1"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Mean C =</a:t>
            </a:r>
            <a:r>
              <a:rPr kumimoji="0" lang="en-US" sz="2000" b="1" i="0" u="none" strike="noStrike" kern="1200" cap="none" spc="0" normalizeH="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 6.2</a:t>
            </a:r>
            <a:endParaRPr kumimoji="0" lang="en-US" sz="2000" b="1"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3"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4"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5"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TextBox 9"/>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graphicFrame>
        <p:nvGraphicFramePr>
          <p:cNvPr id="11" name="Chart 10"/>
          <p:cNvGraphicFramePr/>
          <p:nvPr/>
        </p:nvGraphicFramePr>
        <p:xfrm>
          <a:off x="0" y="990600"/>
          <a:ext cx="3505200" cy="2133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p:nvPr/>
        </p:nvGraphicFramePr>
        <p:xfrm>
          <a:off x="2971800" y="990600"/>
          <a:ext cx="3200400" cy="21336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p:cNvGraphicFramePr/>
          <p:nvPr/>
        </p:nvGraphicFramePr>
        <p:xfrm>
          <a:off x="6019800" y="990600"/>
          <a:ext cx="3505200" cy="21463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Chart 13"/>
          <p:cNvGraphicFramePr/>
          <p:nvPr/>
        </p:nvGraphicFramePr>
        <p:xfrm>
          <a:off x="609600" y="3721100"/>
          <a:ext cx="3657600" cy="22225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Chart 15"/>
          <p:cNvGraphicFramePr/>
          <p:nvPr/>
        </p:nvGraphicFramePr>
        <p:xfrm>
          <a:off x="4419600" y="3721100"/>
          <a:ext cx="3581400" cy="2222500"/>
        </p:xfrm>
        <a:graphic>
          <a:graphicData uri="http://schemas.openxmlformats.org/drawingml/2006/chart">
            <c:chart xmlns:c="http://schemas.openxmlformats.org/drawingml/2006/chart" xmlns:r="http://schemas.openxmlformats.org/officeDocument/2006/relationships" r:id="rId10"/>
          </a:graphicData>
        </a:graphic>
      </p:graphicFrame>
      <p:sp>
        <p:nvSpPr>
          <p:cNvPr id="17" name="Title 2"/>
          <p:cNvSpPr txBox="1">
            <a:spLocks/>
          </p:cNvSpPr>
          <p:nvPr/>
        </p:nvSpPr>
        <p:spPr>
          <a:xfrm>
            <a:off x="609600" y="0"/>
            <a:ext cx="8077200" cy="9144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C Value Distributions by </a:t>
            </a:r>
            <a:r>
              <a:rPr kumimoji="0" lang="en-US" sz="3200" b="0" i="0" u="none" strike="noStrike" kern="1200" cap="none" spc="0" normalizeH="0" baseline="0" noProof="0" dirty="0" err="1">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Ecoregion</a:t>
            </a:r>
            <a:endParaRPr kumimoji="0" lang="en-US" sz="32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lang="en-US" sz="20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rPr>
              <a:t>Listed = Federal or State Listed Species in Any Part of the </a:t>
            </a:r>
            <a:r>
              <a:rPr lang="en-US" sz="2000" dirty="0" err="1">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rPr>
              <a:t>Ecoregion</a:t>
            </a:r>
            <a:endParaRPr kumimoji="0" lang="en-US" sz="28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sp>
        <p:nvSpPr>
          <p:cNvPr id="19" name="Title 2"/>
          <p:cNvSpPr txBox="1">
            <a:spLocks/>
          </p:cNvSpPr>
          <p:nvPr/>
        </p:nvSpPr>
        <p:spPr>
          <a:xfrm>
            <a:off x="533400" y="2971800"/>
            <a:ext cx="2514600" cy="5334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Southern Coastal Plain</a:t>
            </a:r>
          </a:p>
          <a:p>
            <a:pPr marL="0" marR="0" lvl="0" indent="0" algn="ctr" defTabSz="914400" rtl="0" eaLnBrk="1" fontAlgn="auto" latinLnBrk="0" hangingPunct="1">
              <a:lnSpc>
                <a:spcPct val="100000"/>
              </a:lnSpc>
              <a:spcBef>
                <a:spcPct val="20000"/>
              </a:spcBef>
              <a:spcAft>
                <a:spcPts val="0"/>
              </a:spcAft>
              <a:buClrTx/>
              <a:buSzTx/>
              <a:buFontTx/>
              <a:buNone/>
              <a:tabLst/>
              <a:defRPr/>
            </a:pPr>
            <a:r>
              <a:rPr lang="en-US" sz="160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rPr>
              <a:t>Ave C = 5.1</a:t>
            </a:r>
            <a:endParaRPr kumimoji="0" lang="en-US" sz="20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sp>
        <p:nvSpPr>
          <p:cNvPr id="21" name="Title 2"/>
          <p:cNvSpPr txBox="1">
            <a:spLocks/>
          </p:cNvSpPr>
          <p:nvPr/>
        </p:nvSpPr>
        <p:spPr>
          <a:xfrm>
            <a:off x="3581400" y="2971800"/>
            <a:ext cx="2514600" cy="533400"/>
          </a:xfrm>
          <a:prstGeom prst="rect">
            <a:avLst/>
          </a:prstGeom>
        </p:spPr>
        <p:txBody>
          <a:bodyPr/>
          <a:lstStyle/>
          <a:p>
            <a:pPr algn="ctr">
              <a:spcBef>
                <a:spcPct val="20000"/>
              </a:spcBef>
              <a:defRPr/>
            </a:pPr>
            <a:r>
              <a:rPr lang="en-US" sz="20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rPr>
              <a:t>Coastal Plain</a:t>
            </a:r>
          </a:p>
          <a:p>
            <a:pPr algn="ctr">
              <a:spcBef>
                <a:spcPct val="20000"/>
              </a:spcBef>
              <a:defRPr/>
            </a:pPr>
            <a:r>
              <a:rPr lang="en-US" sz="16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rPr>
              <a:t>Ave C = 5.5</a:t>
            </a:r>
            <a:endParaRPr lang="en-US" sz="20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lang="en-US" sz="20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endParaRPr>
          </a:p>
        </p:txBody>
      </p:sp>
      <p:sp>
        <p:nvSpPr>
          <p:cNvPr id="22" name="Title 2"/>
          <p:cNvSpPr txBox="1">
            <a:spLocks/>
          </p:cNvSpPr>
          <p:nvPr/>
        </p:nvSpPr>
        <p:spPr>
          <a:xfrm>
            <a:off x="6477000" y="2971800"/>
            <a:ext cx="2514600" cy="5334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20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rPr>
              <a:t>Piedmont</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6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Ave C = 5.0</a:t>
            </a:r>
            <a:endParaRPr kumimoji="0" lang="en-US" sz="20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sp>
        <p:nvSpPr>
          <p:cNvPr id="23" name="Title 2"/>
          <p:cNvSpPr txBox="1">
            <a:spLocks/>
          </p:cNvSpPr>
          <p:nvPr/>
        </p:nvSpPr>
        <p:spPr>
          <a:xfrm>
            <a:off x="1321686" y="5759668"/>
            <a:ext cx="2514600" cy="4572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20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rPr>
              <a:t>Mountains</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6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Ave C = 5.7</a:t>
            </a:r>
            <a:endParaRPr kumimoji="0" lang="en-US" sz="20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sp>
        <p:nvSpPr>
          <p:cNvPr id="24" name="Title 2"/>
          <p:cNvSpPr txBox="1">
            <a:spLocks/>
          </p:cNvSpPr>
          <p:nvPr/>
        </p:nvSpPr>
        <p:spPr>
          <a:xfrm>
            <a:off x="4876800" y="5712370"/>
            <a:ext cx="2514600" cy="5334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20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rPr>
              <a:t>Interior Plateau</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6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Ave C = 5.5</a:t>
            </a:r>
            <a:endParaRPr kumimoji="0" lang="en-US" sz="20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3"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4"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5"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TextBox 9"/>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sp>
        <p:nvSpPr>
          <p:cNvPr id="11" name="Title 2"/>
          <p:cNvSpPr txBox="1">
            <a:spLocks/>
          </p:cNvSpPr>
          <p:nvPr/>
        </p:nvSpPr>
        <p:spPr>
          <a:xfrm>
            <a:off x="890541" y="236803"/>
            <a:ext cx="7400544" cy="9144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USING THE DATABASE</a:t>
            </a:r>
            <a:endParaRPr kumimoji="0" lang="en-US" sz="32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sp>
        <p:nvSpPr>
          <p:cNvPr id="13" name="Subtitle 1"/>
          <p:cNvSpPr txBox="1">
            <a:spLocks/>
          </p:cNvSpPr>
          <p:nvPr/>
        </p:nvSpPr>
        <p:spPr>
          <a:xfrm>
            <a:off x="1015943" y="988217"/>
            <a:ext cx="7319858" cy="3860109"/>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effectLst/>
                <a:uLnTx/>
                <a:uFillTx/>
                <a:latin typeface="+mn-lt"/>
                <a:ea typeface="+mn-ea"/>
                <a:cs typeface="+mn-cs"/>
              </a:rPr>
              <a:t>NWCA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a:t>North Carolina –</a:t>
            </a:r>
          </a:p>
          <a:p>
            <a:pPr marL="800100" lvl="1" indent="-342900">
              <a:spcBef>
                <a:spcPct val="20000"/>
              </a:spcBef>
              <a:buFont typeface="Arial" pitchFamily="34" charset="0"/>
              <a:buChar char="•"/>
              <a:defRPr/>
            </a:pPr>
            <a:r>
              <a:rPr lang="en-US" sz="2000" dirty="0"/>
              <a:t>Intensification Grant – NC, AL, SC, GA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effectLst/>
                <a:uLnTx/>
                <a:uFillTx/>
                <a:latin typeface="+mn-lt"/>
                <a:ea typeface="+mn-ea"/>
                <a:cs typeface="+mn-cs"/>
              </a:rPr>
              <a:t>Florida –</a:t>
            </a:r>
            <a:r>
              <a:rPr kumimoji="0" lang="en-US" sz="2400" b="0" i="0" u="none" strike="noStrike" kern="1200" cap="none" spc="0" normalizeH="0" noProof="0" dirty="0">
                <a:ln>
                  <a:noFill/>
                </a:ln>
                <a:effectLst/>
                <a:uLnTx/>
                <a:uFillTx/>
                <a:latin typeface="+mn-lt"/>
                <a:ea typeface="+mn-ea"/>
                <a:cs typeface="+mn-cs"/>
              </a:rPr>
              <a:t> </a:t>
            </a:r>
          </a:p>
          <a:p>
            <a:pPr marL="800100" lvl="1" indent="-342900">
              <a:spcBef>
                <a:spcPct val="20000"/>
              </a:spcBef>
              <a:buFont typeface="Arial" pitchFamily="34" charset="0"/>
              <a:buChar char="•"/>
              <a:defRPr/>
            </a:pPr>
            <a:r>
              <a:rPr kumimoji="0" lang="en-US" sz="2000" b="0" i="0" u="none" strike="noStrike" kern="1200" cap="none" spc="0" normalizeH="0" noProof="0" dirty="0">
                <a:ln>
                  <a:noFill/>
                </a:ln>
                <a:effectLst/>
                <a:uLnTx/>
                <a:uFillTx/>
                <a:latin typeface="+mn-lt"/>
                <a:ea typeface="+mn-ea"/>
                <a:cs typeface="+mn-cs"/>
              </a:rPr>
              <a:t>WPDG to develop index of wetland integrity</a:t>
            </a:r>
          </a:p>
          <a:p>
            <a:pPr marL="800100" lvl="1" indent="-342900">
              <a:spcBef>
                <a:spcPct val="20000"/>
              </a:spcBef>
              <a:buFont typeface="Arial" pitchFamily="34" charset="0"/>
              <a:buChar char="•"/>
              <a:defRPr/>
            </a:pPr>
            <a:r>
              <a:rPr lang="en-US" sz="2000" baseline="0" dirty="0"/>
              <a:t>Revisions</a:t>
            </a:r>
            <a:r>
              <a:rPr lang="en-US" sz="2000" dirty="0"/>
              <a:t> to UMAM</a:t>
            </a:r>
          </a:p>
          <a:p>
            <a:pPr marL="800100" lvl="1" indent="-342900">
              <a:spcBef>
                <a:spcPct val="20000"/>
              </a:spcBef>
              <a:buFont typeface="Arial" pitchFamily="34" charset="0"/>
              <a:buChar char="•"/>
              <a:defRPr/>
            </a:pPr>
            <a:r>
              <a:rPr kumimoji="0" lang="en-US" sz="2000" b="0" i="0" u="none" strike="noStrike" kern="1200" cap="none" spc="0" normalizeH="0" baseline="0" noProof="0" dirty="0">
                <a:ln>
                  <a:noFill/>
                </a:ln>
                <a:effectLst/>
                <a:uLnTx/>
                <a:uFillTx/>
                <a:latin typeface="+mn-lt"/>
                <a:ea typeface="+mn-ea"/>
                <a:cs typeface="+mn-cs"/>
              </a:rPr>
              <a:t>Mitigation policy</a:t>
            </a:r>
          </a:p>
          <a:p>
            <a:pPr marL="342900" indent="-342900">
              <a:spcBef>
                <a:spcPct val="20000"/>
              </a:spcBef>
              <a:buFont typeface="Arial" pitchFamily="34" charset="0"/>
              <a:buChar char="•"/>
              <a:defRPr/>
            </a:pPr>
            <a:r>
              <a:rPr lang="en-US" sz="2400" dirty="0"/>
              <a:t>Tennessee Valley Authority – 7 state region</a:t>
            </a:r>
          </a:p>
          <a:p>
            <a:pPr marL="800100" lvl="1" indent="-342900">
              <a:spcBef>
                <a:spcPct val="20000"/>
              </a:spcBef>
              <a:buFont typeface="Arial" pitchFamily="34" charset="0"/>
              <a:buChar char="•"/>
              <a:defRPr/>
            </a:pPr>
            <a:r>
              <a:rPr lang="en-US" sz="2000" noProof="0" dirty="0"/>
              <a:t>NEPA review field work</a:t>
            </a:r>
            <a:endParaRPr kumimoji="0" lang="en-US" sz="2000" b="0" i="0" u="none" strike="noStrike" kern="1200" cap="none" spc="0" normalizeH="0" baseline="0" noProof="0" dirty="0">
              <a:ln>
                <a:noFill/>
              </a:ln>
              <a:effectLst/>
              <a:uLnTx/>
              <a:uFillTx/>
              <a:latin typeface="+mn-lt"/>
              <a:ea typeface="+mn-ea"/>
              <a:cs typeface="+mn-cs"/>
            </a:endParaRPr>
          </a:p>
        </p:txBody>
      </p:sp>
      <p:sp>
        <p:nvSpPr>
          <p:cNvPr id="12" name="Title 2"/>
          <p:cNvSpPr txBox="1">
            <a:spLocks/>
          </p:cNvSpPr>
          <p:nvPr/>
        </p:nvSpPr>
        <p:spPr>
          <a:xfrm>
            <a:off x="1000893" y="4737429"/>
            <a:ext cx="7400544" cy="9144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NEXT STEPS</a:t>
            </a:r>
            <a:endParaRPr kumimoji="0" lang="en-US" sz="32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sp>
        <p:nvSpPr>
          <p:cNvPr id="14" name="Subtitle 1"/>
          <p:cNvSpPr txBox="1">
            <a:spLocks/>
          </p:cNvSpPr>
          <p:nvPr/>
        </p:nvSpPr>
        <p:spPr>
          <a:xfrm>
            <a:off x="2813213" y="5441547"/>
            <a:ext cx="4486222" cy="162140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noProof="0" dirty="0"/>
              <a:t>Publication in literature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dirty="0">
                <a:ln>
                  <a:noFill/>
                </a:ln>
                <a:effectLst/>
                <a:uLnTx/>
                <a:uFillTx/>
                <a:latin typeface="+mn-lt"/>
                <a:ea typeface="+mn-ea"/>
                <a:cs typeface="+mn-cs"/>
              </a:rPr>
              <a:t>FQAI</a:t>
            </a:r>
            <a:r>
              <a:rPr kumimoji="0" lang="en-US" sz="2400" b="0" i="0" u="none" strike="noStrike" kern="1200" cap="none" spc="0" normalizeH="0" dirty="0">
                <a:ln>
                  <a:noFill/>
                </a:ln>
                <a:effectLst/>
                <a:uLnTx/>
                <a:uFillTx/>
                <a:latin typeface="+mn-lt"/>
                <a:ea typeface="+mn-ea"/>
                <a:cs typeface="+mn-cs"/>
              </a:rPr>
              <a:t> Calculator?</a:t>
            </a:r>
            <a:endParaRPr kumimoji="0" lang="en-US" sz="20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3"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4"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5"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TextBox 9"/>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sp>
        <p:nvSpPr>
          <p:cNvPr id="12" name="Subtitle 1"/>
          <p:cNvSpPr txBox="1">
            <a:spLocks/>
          </p:cNvSpPr>
          <p:nvPr/>
        </p:nvSpPr>
        <p:spPr>
          <a:xfrm>
            <a:off x="838199" y="457200"/>
            <a:ext cx="6627725" cy="5715000"/>
          </a:xfrm>
          <a:prstGeom prst="rect">
            <a:avLst/>
          </a:prstGeom>
        </p:spPr>
        <p:txBody>
          <a:bodyPr/>
          <a:lstStyle/>
          <a:p>
            <a:pPr marL="231775" marR="0" lvl="0" indent="-2317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effectLst/>
                <a:uLnTx/>
                <a:uFillTx/>
                <a:latin typeface="+mn-lt"/>
                <a:ea typeface="+mn-ea"/>
                <a:cs typeface="+mn-cs"/>
              </a:rPr>
              <a:t>Acknowledgements</a:t>
            </a:r>
          </a:p>
          <a:p>
            <a:r>
              <a:rPr kumimoji="0" lang="en-US" sz="1700" b="0" i="0" u="none" strike="noStrike" kern="1200" cap="none" spc="0" normalizeH="0" baseline="0" noProof="0" dirty="0">
                <a:ln>
                  <a:noFill/>
                </a:ln>
                <a:effectLst/>
                <a:uLnTx/>
                <a:uFillTx/>
                <a:latin typeface="+mn-lt"/>
                <a:ea typeface="+mn-ea"/>
                <a:cs typeface="+mn-cs"/>
              </a:rPr>
              <a:t>Panel Botanists: </a:t>
            </a:r>
            <a:r>
              <a:rPr lang="en-US" sz="1700" dirty="0"/>
              <a:t>Quinton “Guy” Anglin, Julian Campbell, Lee Echols, Dwayne Estes, </a:t>
            </a:r>
            <a:r>
              <a:rPr lang="en-US" sz="1700" dirty="0" err="1"/>
              <a:t>Derick</a:t>
            </a:r>
            <a:r>
              <a:rPr lang="en-US" sz="1700" dirty="0"/>
              <a:t> Poindexter, Milo Pyne, Michael Schafale, Al Schotz, Ed Schwartzman, Bruce Sorrie, Dan Spaulding, Bob Upcavage,              Alan Weakley, Deb White, Wendy Zomlefer</a:t>
            </a:r>
          </a:p>
          <a:p>
            <a:pPr marL="342900" indent="-342900">
              <a:spcBef>
                <a:spcPct val="20000"/>
              </a:spcBef>
            </a:pPr>
            <a:endParaRPr kumimoji="0" lang="en-US" sz="1700" b="0" i="0" u="none" strike="noStrike" kern="1200" cap="none" spc="0" normalizeH="0" baseline="0" noProof="0" dirty="0">
              <a:ln>
                <a:noFill/>
              </a:ln>
              <a:effectLst/>
              <a:uLnTx/>
              <a:uFillTx/>
              <a:latin typeface="+mn-lt"/>
              <a:ea typeface="+mn-ea"/>
              <a:cs typeface="+mn-cs"/>
            </a:endParaRPr>
          </a:p>
          <a:p>
            <a:pPr marL="342900" indent="-342900">
              <a:spcBef>
                <a:spcPct val="20000"/>
              </a:spcBef>
            </a:pPr>
            <a:r>
              <a:rPr kumimoji="0" lang="en-US" sz="1700" b="0" i="0" u="none" strike="noStrike" kern="1200" cap="none" spc="0" normalizeH="0" baseline="0" noProof="0" dirty="0">
                <a:ln>
                  <a:noFill/>
                </a:ln>
                <a:effectLst/>
                <a:uLnTx/>
                <a:uFillTx/>
                <a:latin typeface="+mn-lt"/>
                <a:ea typeface="+mn-ea"/>
                <a:cs typeface="+mn-cs"/>
              </a:rPr>
              <a:t>Assistants:</a:t>
            </a:r>
          </a:p>
          <a:p>
            <a:pPr marL="800100" lvl="1" indent="-342900">
              <a:spcBef>
                <a:spcPct val="20000"/>
              </a:spcBef>
            </a:pPr>
            <a:r>
              <a:rPr kumimoji="0" lang="en-US" sz="1700" b="0" i="0" u="none" strike="noStrike" kern="1200" cap="none" spc="0" normalizeH="0" baseline="0" noProof="0" dirty="0">
                <a:ln>
                  <a:noFill/>
                </a:ln>
                <a:effectLst/>
                <a:uLnTx/>
                <a:uFillTx/>
                <a:latin typeface="+mn-lt"/>
                <a:ea typeface="+mn-ea"/>
                <a:cs typeface="+mn-cs"/>
              </a:rPr>
              <a:t>Virginia Baker (DENR)</a:t>
            </a:r>
          </a:p>
          <a:p>
            <a:pPr marL="800100" lvl="1" indent="-342900">
              <a:spcBef>
                <a:spcPct val="20000"/>
              </a:spcBef>
            </a:pPr>
            <a:r>
              <a:rPr kumimoji="0" lang="en-US" sz="1700" b="0" i="0" u="none" strike="noStrike" kern="1200" cap="none" spc="0" normalizeH="0" baseline="0" noProof="0" dirty="0">
                <a:ln>
                  <a:noFill/>
                </a:ln>
                <a:effectLst/>
                <a:uLnTx/>
                <a:uFillTx/>
                <a:latin typeface="+mn-lt"/>
                <a:ea typeface="+mn-ea"/>
                <a:cs typeface="+mn-cs"/>
              </a:rPr>
              <a:t>Rick </a:t>
            </a:r>
            <a:r>
              <a:rPr lang="en-US" sz="1700" dirty="0"/>
              <a:t>Savage (DENR)</a:t>
            </a:r>
            <a:endParaRPr kumimoji="0" lang="en-US" sz="1700" b="0" i="0" u="none" strike="noStrike" kern="1200" cap="none" spc="0" normalizeH="0" baseline="0" noProof="0" dirty="0">
              <a:ln>
                <a:noFill/>
              </a:ln>
              <a:effectLst/>
              <a:uLnTx/>
              <a:uFillTx/>
              <a:latin typeface="+mn-lt"/>
              <a:ea typeface="+mn-ea"/>
              <a:cs typeface="+mn-cs"/>
            </a:endParaRPr>
          </a:p>
          <a:p>
            <a:pPr marL="800100" lvl="1" indent="-342900">
              <a:spcBef>
                <a:spcPct val="20000"/>
              </a:spcBef>
            </a:pPr>
            <a:r>
              <a:rPr lang="en-US" sz="1700" dirty="0"/>
              <a:t>James Graham (DENR)</a:t>
            </a:r>
          </a:p>
          <a:p>
            <a:pPr marL="800100" lvl="1" indent="-342900">
              <a:spcBef>
                <a:spcPct val="20000"/>
              </a:spcBef>
            </a:pPr>
            <a:r>
              <a:rPr kumimoji="0" lang="en-US" sz="1700" b="0" i="0" u="none" strike="noStrike" kern="1200" cap="none" spc="0" normalizeH="0" baseline="0" noProof="0" dirty="0">
                <a:ln>
                  <a:noFill/>
                </a:ln>
                <a:effectLst/>
                <a:uLnTx/>
                <a:uFillTx/>
                <a:latin typeface="+mn-lt"/>
                <a:ea typeface="+mn-ea"/>
                <a:cs typeface="+mn-cs"/>
              </a:rPr>
              <a:t>Lori </a:t>
            </a:r>
            <a:r>
              <a:rPr lang="en-US" sz="1700" dirty="0"/>
              <a:t>Montgomery (DENR)</a:t>
            </a:r>
            <a:endParaRPr kumimoji="0" lang="en-US" sz="1700" b="0" i="0" u="none" strike="noStrike" kern="1200" cap="none" spc="0" normalizeH="0" baseline="0" noProof="0" dirty="0">
              <a:ln>
                <a:noFill/>
              </a:ln>
              <a:effectLst/>
              <a:uLnTx/>
              <a:uFillTx/>
              <a:latin typeface="+mn-lt"/>
              <a:ea typeface="+mn-ea"/>
              <a:cs typeface="+mn-cs"/>
            </a:endParaRPr>
          </a:p>
          <a:p>
            <a:pPr marL="800100" lvl="1" indent="-342900">
              <a:spcBef>
                <a:spcPct val="20000"/>
              </a:spcBef>
            </a:pPr>
            <a:r>
              <a:rPr lang="en-US" sz="1700" dirty="0"/>
              <a:t>Kim Matthews (RTI Inc.)</a:t>
            </a:r>
          </a:p>
          <a:p>
            <a:pPr marL="800100" lvl="1" indent="-342900">
              <a:spcBef>
                <a:spcPct val="20000"/>
              </a:spcBef>
            </a:pPr>
            <a:endParaRPr kumimoji="0" lang="en-US" sz="1700" b="0" i="0" u="none" strike="noStrike" kern="1200" cap="none" spc="0" normalizeH="0" baseline="0" noProof="0" dirty="0">
              <a:ln>
                <a:noFill/>
              </a:ln>
              <a:effectLst/>
              <a:uLnTx/>
              <a:uFillTx/>
              <a:latin typeface="+mn-lt"/>
              <a:ea typeface="+mn-ea"/>
              <a:cs typeface="+mn-cs"/>
            </a:endParaRPr>
          </a:p>
          <a:p>
            <a:pPr marL="800100" lvl="1" indent="-342900">
              <a:spcBef>
                <a:spcPct val="20000"/>
              </a:spcBef>
            </a:pPr>
            <a:endParaRPr lang="en-US" sz="1700" dirty="0"/>
          </a:p>
          <a:p>
            <a:pPr marL="800100" lvl="1" indent="-342900">
              <a:spcBef>
                <a:spcPct val="20000"/>
              </a:spcBef>
            </a:pPr>
            <a:endParaRPr kumimoji="0" lang="en-US" sz="1700" b="0" i="0" u="none" strike="noStrike" kern="1200" cap="none" spc="0" normalizeH="0" baseline="0" noProof="0" dirty="0">
              <a:ln>
                <a:noFill/>
              </a:ln>
              <a:effectLst/>
              <a:uLnTx/>
              <a:uFillTx/>
              <a:latin typeface="+mn-lt"/>
              <a:ea typeface="+mn-ea"/>
              <a:cs typeface="+mn-cs"/>
            </a:endParaRPr>
          </a:p>
          <a:p>
            <a:pPr marL="231775" marR="0" lvl="0" indent="-23177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effectLst/>
                <a:uLnTx/>
                <a:uFillTx/>
                <a:latin typeface="+mn-lt"/>
                <a:ea typeface="+mn-ea"/>
                <a:cs typeface="+mn-cs"/>
              </a:rPr>
              <a:t>Webinar &amp; Database Posted:</a:t>
            </a:r>
          </a:p>
          <a:p>
            <a:pPr marL="800100" lvl="1" indent="-342900">
              <a:spcBef>
                <a:spcPct val="20000"/>
              </a:spcBef>
            </a:pPr>
            <a:r>
              <a:rPr kumimoji="0" lang="en-US" b="0" i="0" strike="noStrike" kern="1200" cap="none" spc="0" normalizeH="0" baseline="0" noProof="0" dirty="0">
                <a:ln>
                  <a:noFill/>
                </a:ln>
                <a:effectLst/>
                <a:uLnTx/>
                <a:uFillTx/>
                <a:latin typeface="+mn-lt"/>
                <a:ea typeface="+mn-ea"/>
                <a:cs typeface="+mn-cs"/>
              </a:rPr>
              <a:t>www.ncwetlands.org</a:t>
            </a:r>
          </a:p>
          <a:p>
            <a:pPr marL="800100" lvl="1" indent="-342900">
              <a:spcBef>
                <a:spcPct val="20000"/>
              </a:spcBef>
            </a:pPr>
            <a:r>
              <a:rPr kumimoji="0" lang="en-US" b="0" i="0" strike="noStrike" kern="1200" cap="none" spc="0" normalizeH="0" baseline="0" noProof="0" dirty="0">
                <a:ln>
                  <a:noFill/>
                </a:ln>
                <a:effectLst/>
                <a:uLnTx/>
                <a:uFillTx/>
                <a:latin typeface="+mn-lt"/>
                <a:ea typeface="+mn-ea"/>
                <a:cs typeface="+mn-cs"/>
              </a:rPr>
              <a:t>http://sewwg.rti.org</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a:ln>
                  <a:noFill/>
                </a:ln>
                <a:effectLst/>
                <a:uLnTx/>
                <a:uFillTx/>
                <a:latin typeface="+mn-lt"/>
                <a:ea typeface="+mn-ea"/>
                <a:cs typeface="+mn-cs"/>
              </a:rPr>
              <a:t> </a:t>
            </a:r>
            <a:endParaRPr kumimoji="0" lang="en-US" b="0" i="0" u="none" strike="noStrike" kern="1200" cap="none" spc="0" normalizeH="0" baseline="0" noProof="0" dirty="0">
              <a:ln>
                <a:noFill/>
              </a:ln>
              <a:effectLst/>
              <a:uLnTx/>
              <a:uFillTx/>
              <a:latin typeface="+mn-lt"/>
              <a:ea typeface="+mn-ea"/>
              <a:cs typeface="+mn-cs"/>
            </a:endParaRPr>
          </a:p>
        </p:txBody>
      </p:sp>
      <p:pic>
        <p:nvPicPr>
          <p:cNvPr id="13" name="Picture 12" descr="SEWWG logo.png"/>
          <p:cNvPicPr>
            <a:picLocks noChangeAspect="1"/>
          </p:cNvPicPr>
          <p:nvPr/>
        </p:nvPicPr>
        <p:blipFill>
          <a:blip r:embed="rId6" cstate="print"/>
          <a:stretch>
            <a:fillRect/>
          </a:stretch>
        </p:blipFill>
        <p:spPr>
          <a:xfrm>
            <a:off x="7391400" y="228600"/>
            <a:ext cx="1524000" cy="1005841"/>
          </a:xfrm>
          <a:prstGeom prst="rect">
            <a:avLst/>
          </a:prstGeom>
        </p:spPr>
      </p:pic>
      <p:pic>
        <p:nvPicPr>
          <p:cNvPr id="14" name="Picture 13" descr="Sebatia grandiflora group 2.JPG"/>
          <p:cNvPicPr>
            <a:picLocks noChangeAspect="1"/>
          </p:cNvPicPr>
          <p:nvPr/>
        </p:nvPicPr>
        <p:blipFill>
          <a:blip r:embed="rId7" cstate="print">
            <a:lum contrast="10000"/>
          </a:blip>
          <a:srcRect l="8108" t="13514" r="6757" b="8108"/>
          <a:stretch>
            <a:fillRect/>
          </a:stretch>
        </p:blipFill>
        <p:spPr>
          <a:xfrm>
            <a:off x="4800600" y="1905000"/>
            <a:ext cx="3878317" cy="26778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Box 15"/>
          <p:cNvSpPr txBox="1"/>
          <p:nvPr/>
        </p:nvSpPr>
        <p:spPr>
          <a:xfrm>
            <a:off x="4901084" y="5135545"/>
            <a:ext cx="3690257" cy="1009507"/>
          </a:xfrm>
          <a:prstGeom prst="rect">
            <a:avLst/>
          </a:prstGeom>
          <a:noFill/>
        </p:spPr>
        <p:txBody>
          <a:bodyPr wrap="square" rtlCol="0">
            <a:spAutoFit/>
          </a:bodyPr>
          <a:lstStyle/>
          <a:p>
            <a:pPr marL="342900" lvl="0" indent="-342900">
              <a:spcBef>
                <a:spcPct val="20000"/>
              </a:spcBef>
              <a:defRPr/>
            </a:pPr>
            <a:r>
              <a:rPr lang="en-US" sz="2000" dirty="0"/>
              <a:t>Kristie.Gianopulos@NCDENR.gov</a:t>
            </a:r>
            <a:endParaRPr lang="en-US" sz="3200" dirty="0"/>
          </a:p>
          <a:p>
            <a:pPr marL="1257300" lvl="2" indent="-342900">
              <a:spcBef>
                <a:spcPct val="20000"/>
              </a:spcBef>
            </a:pPr>
            <a:r>
              <a:rPr lang="en-US" dirty="0"/>
              <a:t>919-743-8479</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2"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3"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4"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pic>
        <p:nvPicPr>
          <p:cNvPr id="10" name="Picture 9" descr="SEWWG logo.png"/>
          <p:cNvPicPr>
            <a:picLocks noChangeAspect="1"/>
          </p:cNvPicPr>
          <p:nvPr/>
        </p:nvPicPr>
        <p:blipFill>
          <a:blip r:embed="rId5" cstate="print"/>
          <a:stretch>
            <a:fillRect/>
          </a:stretch>
        </p:blipFill>
        <p:spPr>
          <a:xfrm>
            <a:off x="7391400" y="152400"/>
            <a:ext cx="1524000" cy="1005841"/>
          </a:xfrm>
          <a:prstGeom prst="rect">
            <a:avLst/>
          </a:prstGeom>
        </p:spPr>
      </p:pic>
      <p:pic>
        <p:nvPicPr>
          <p:cNvPr id="12" name="Picture 2" descr="http://water.epa.gov/scitech/swguidance/standards/criteria/nutrients/images/Region4_GreenStates200.jpg"/>
          <p:cNvPicPr>
            <a:picLocks noChangeAspect="1" noChangeArrowheads="1"/>
          </p:cNvPicPr>
          <p:nvPr/>
        </p:nvPicPr>
        <p:blipFill>
          <a:blip r:embed="rId6" cstate="print"/>
          <a:srcRect/>
          <a:stretch>
            <a:fillRect/>
          </a:stretch>
        </p:blipFill>
        <p:spPr bwMode="auto">
          <a:xfrm>
            <a:off x="2133600" y="1981200"/>
            <a:ext cx="4343400" cy="3799490"/>
          </a:xfrm>
          <a:prstGeom prst="rect">
            <a:avLst/>
          </a:prstGeom>
          <a:ln>
            <a:noFill/>
          </a:ln>
          <a:effectLst>
            <a:outerShdw blurRad="292100" dist="139700" dir="2700000" algn="tl" rotWithShape="0">
              <a:srgbClr val="333333">
                <a:alpha val="65000"/>
              </a:srgbClr>
            </a:outerShdw>
          </a:effectLst>
        </p:spPr>
      </p:pic>
      <p:sp>
        <p:nvSpPr>
          <p:cNvPr id="13" name="Subtitle 1"/>
          <p:cNvSpPr txBox="1">
            <a:spLocks/>
          </p:cNvSpPr>
          <p:nvPr/>
        </p:nvSpPr>
        <p:spPr>
          <a:xfrm>
            <a:off x="1740408" y="883920"/>
            <a:ext cx="5105400" cy="13716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42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rPr>
              <a:t>EPA Region IV states</a:t>
            </a:r>
          </a:p>
        </p:txBody>
      </p:sp>
      <p:sp>
        <p:nvSpPr>
          <p:cNvPr id="14" name="TextBox 13"/>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2"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3"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4"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Subtitle 1"/>
          <p:cNvSpPr txBox="1">
            <a:spLocks/>
          </p:cNvSpPr>
          <p:nvPr/>
        </p:nvSpPr>
        <p:spPr>
          <a:xfrm>
            <a:off x="1371600" y="1600200"/>
            <a:ext cx="6858000" cy="4114800"/>
          </a:xfrm>
          <a:prstGeom prst="rect">
            <a:avLst/>
          </a:prstGeom>
        </p:spPr>
        <p:txBody>
          <a:bodyPr/>
          <a:lstStyle/>
          <a:p>
            <a:pPr marL="58738"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uLnTx/>
                <a:uFillTx/>
                <a:latin typeface="+mn-lt"/>
                <a:ea typeface="+mn-ea"/>
                <a:cs typeface="+mn-cs"/>
              </a:rPr>
              <a:t> Alabama - ?</a:t>
            </a:r>
          </a:p>
          <a:p>
            <a:pPr marL="58738"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uLnTx/>
                <a:uFillTx/>
                <a:latin typeface="+mn-lt"/>
                <a:ea typeface="+mn-ea"/>
                <a:cs typeface="+mn-cs"/>
              </a:rPr>
              <a:t> Florida – South Florida (~1340 </a:t>
            </a:r>
            <a:r>
              <a:rPr kumimoji="0" lang="en-US" sz="2400" b="0" i="0" u="none" strike="noStrike" kern="1200" cap="none" spc="0" normalizeH="0" baseline="0" noProof="0" dirty="0" err="1">
                <a:ln>
                  <a:noFill/>
                </a:ln>
                <a:uLnTx/>
                <a:uFillTx/>
                <a:latin typeface="+mn-lt"/>
                <a:ea typeface="+mn-ea"/>
                <a:cs typeface="+mn-cs"/>
              </a:rPr>
              <a:t>spp</a:t>
            </a:r>
            <a:r>
              <a:rPr kumimoji="0" lang="en-US" sz="2400" b="0" i="0" u="none" strike="noStrike" kern="1200" cap="none" spc="0" normalizeH="0" baseline="0" noProof="0" dirty="0">
                <a:ln>
                  <a:noFill/>
                </a:ln>
                <a:uLnTx/>
                <a:uFillTx/>
                <a:latin typeface="+mn-lt"/>
                <a:ea typeface="+mn-ea"/>
                <a:cs typeface="+mn-cs"/>
              </a:rPr>
              <a:t>), 				FL marshes (~400 </a:t>
            </a:r>
            <a:r>
              <a:rPr kumimoji="0" lang="en-US" sz="2400" b="0" i="0" u="none" strike="noStrike" kern="1200" cap="none" spc="0" normalizeH="0" baseline="0" noProof="0" dirty="0" err="1">
                <a:ln>
                  <a:noFill/>
                </a:ln>
                <a:uLnTx/>
                <a:uFillTx/>
                <a:latin typeface="+mn-lt"/>
                <a:ea typeface="+mn-ea"/>
                <a:cs typeface="+mn-cs"/>
              </a:rPr>
              <a:t>spp</a:t>
            </a:r>
            <a:r>
              <a:rPr kumimoji="0" lang="en-US" sz="2400" b="0" i="0" u="none" strike="noStrike" kern="1200" cap="none" spc="0" normalizeH="0" baseline="0" noProof="0" dirty="0">
                <a:ln>
                  <a:noFill/>
                </a:ln>
                <a:uLnTx/>
                <a:uFillTx/>
                <a:latin typeface="+mn-lt"/>
                <a:ea typeface="+mn-ea"/>
                <a:cs typeface="+mn-cs"/>
              </a:rPr>
              <a:t>)</a:t>
            </a:r>
          </a:p>
          <a:p>
            <a:pPr marL="58738"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uLnTx/>
                <a:uFillTx/>
                <a:latin typeface="+mn-lt"/>
                <a:ea typeface="+mn-ea"/>
                <a:cs typeface="+mn-cs"/>
              </a:rPr>
              <a:t> Georgia – unpublished list</a:t>
            </a:r>
          </a:p>
          <a:p>
            <a:pPr marL="58738"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uLnTx/>
                <a:uFillTx/>
                <a:latin typeface="+mn-lt"/>
                <a:ea typeface="+mn-ea"/>
                <a:cs typeface="+mn-cs"/>
              </a:rPr>
              <a:t> Kentucky – web-published list (~1900 </a:t>
            </a:r>
            <a:r>
              <a:rPr kumimoji="0" lang="en-US" sz="2400" b="0" i="0" u="none" strike="noStrike" kern="1200" cap="none" spc="0" normalizeH="0" baseline="0" noProof="0" dirty="0" err="1">
                <a:ln>
                  <a:noFill/>
                </a:ln>
                <a:uLnTx/>
                <a:uFillTx/>
                <a:latin typeface="+mn-lt"/>
                <a:ea typeface="+mn-ea"/>
                <a:cs typeface="+mn-cs"/>
              </a:rPr>
              <a:t>spp</a:t>
            </a:r>
            <a:r>
              <a:rPr kumimoji="0" lang="en-US" sz="2400" b="0" i="0" u="none" strike="noStrike" kern="1200" cap="none" spc="0" normalizeH="0" baseline="0" noProof="0" dirty="0">
                <a:ln>
                  <a:noFill/>
                </a:ln>
                <a:uLnTx/>
                <a:uFillTx/>
                <a:latin typeface="+mn-lt"/>
                <a:ea typeface="+mn-ea"/>
                <a:cs typeface="+mn-cs"/>
              </a:rPr>
              <a:t>)</a:t>
            </a:r>
          </a:p>
          <a:p>
            <a:pPr marL="58738"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uLnTx/>
                <a:uFillTx/>
                <a:latin typeface="+mn-lt"/>
                <a:ea typeface="+mn-ea"/>
                <a:cs typeface="+mn-cs"/>
              </a:rPr>
              <a:t> Mississippi – northern MS only (~400 </a:t>
            </a:r>
            <a:r>
              <a:rPr kumimoji="0" lang="en-US" sz="2400" b="0" i="0" u="none" strike="noStrike" kern="1200" cap="none" spc="0" normalizeH="0" baseline="0" noProof="0" dirty="0" err="1">
                <a:ln>
                  <a:noFill/>
                </a:ln>
                <a:uLnTx/>
                <a:uFillTx/>
                <a:latin typeface="+mn-lt"/>
                <a:ea typeface="+mn-ea"/>
                <a:cs typeface="+mn-cs"/>
              </a:rPr>
              <a:t>spp</a:t>
            </a:r>
            <a:r>
              <a:rPr kumimoji="0" lang="en-US" sz="2400" b="0" i="0" u="none" strike="noStrike" kern="1200" cap="none" spc="0" normalizeH="0" baseline="0" noProof="0" dirty="0">
                <a:ln>
                  <a:noFill/>
                </a:ln>
                <a:uLnTx/>
                <a:uFillTx/>
                <a:latin typeface="+mn-lt"/>
                <a:ea typeface="+mn-ea"/>
                <a:cs typeface="+mn-cs"/>
              </a:rPr>
              <a:t>)</a:t>
            </a:r>
          </a:p>
          <a:p>
            <a:pPr marL="58738"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uLnTx/>
                <a:uFillTx/>
                <a:latin typeface="+mn-lt"/>
                <a:ea typeface="+mn-ea"/>
                <a:cs typeface="+mn-cs"/>
              </a:rPr>
              <a:t> North Carolina – limited, unpublished  (~700 </a:t>
            </a:r>
            <a:r>
              <a:rPr kumimoji="0" lang="en-US" sz="2400" b="0" i="0" u="none" strike="noStrike" kern="1200" cap="none" spc="0" normalizeH="0" baseline="0" noProof="0" dirty="0" err="1">
                <a:ln>
                  <a:noFill/>
                </a:ln>
                <a:uLnTx/>
                <a:uFillTx/>
                <a:latin typeface="+mn-lt"/>
                <a:ea typeface="+mn-ea"/>
                <a:cs typeface="+mn-cs"/>
              </a:rPr>
              <a:t>spp</a:t>
            </a:r>
            <a:r>
              <a:rPr kumimoji="0" lang="en-US" sz="2400" b="0" i="0" u="none" strike="noStrike" kern="1200" cap="none" spc="0" normalizeH="0" baseline="0" noProof="0" dirty="0">
                <a:ln>
                  <a:noFill/>
                </a:ln>
                <a:uLnTx/>
                <a:uFillTx/>
                <a:latin typeface="+mn-lt"/>
                <a:ea typeface="+mn-ea"/>
                <a:cs typeface="+mn-cs"/>
              </a:rPr>
              <a:t>)</a:t>
            </a:r>
          </a:p>
          <a:p>
            <a:pPr marL="58738"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uLnTx/>
                <a:uFillTx/>
                <a:latin typeface="+mn-lt"/>
                <a:ea typeface="+mn-ea"/>
                <a:cs typeface="+mn-cs"/>
              </a:rPr>
              <a:t> South Carolina - ?</a:t>
            </a:r>
          </a:p>
          <a:p>
            <a:pPr marL="58738"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uLnTx/>
                <a:uFillTx/>
                <a:latin typeface="+mn-lt"/>
                <a:ea typeface="+mn-ea"/>
                <a:cs typeface="+mn-cs"/>
              </a:rPr>
              <a:t> Tennessee – unpublished list (~2300 </a:t>
            </a:r>
            <a:r>
              <a:rPr kumimoji="0" lang="en-US" sz="2400" b="0" i="0" u="none" strike="noStrike" kern="1200" cap="none" spc="0" normalizeH="0" baseline="0" noProof="0" dirty="0" err="1">
                <a:ln>
                  <a:noFill/>
                </a:ln>
                <a:uLnTx/>
                <a:uFillTx/>
                <a:latin typeface="+mn-lt"/>
                <a:ea typeface="+mn-ea"/>
                <a:cs typeface="+mn-cs"/>
              </a:rPr>
              <a:t>spp</a:t>
            </a:r>
            <a:r>
              <a:rPr kumimoji="0" lang="en-US" sz="2400" b="0" i="0" u="none" strike="noStrike" kern="1200" cap="none" spc="0" normalizeH="0" baseline="0" noProof="0" dirty="0">
                <a:ln>
                  <a:noFill/>
                </a:ln>
                <a:uLnTx/>
                <a:uFillTx/>
                <a:latin typeface="+mn-lt"/>
                <a:ea typeface="+mn-ea"/>
                <a:cs typeface="+mn-cs"/>
              </a:rPr>
              <a:t>)</a:t>
            </a:r>
          </a:p>
        </p:txBody>
      </p:sp>
      <p:sp>
        <p:nvSpPr>
          <p:cNvPr id="12" name="Content Placeholder 2"/>
          <p:cNvSpPr txBox="1">
            <a:spLocks/>
          </p:cNvSpPr>
          <p:nvPr/>
        </p:nvSpPr>
        <p:spPr>
          <a:xfrm>
            <a:off x="743712" y="393192"/>
            <a:ext cx="8007096" cy="9144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40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rPr>
              <a:t>Current C Values in the Southeast </a:t>
            </a:r>
          </a:p>
          <a:p>
            <a:pPr marL="342900" marR="0" lvl="0" indent="-342900" algn="ctr" defTabSz="914400" rtl="0" eaLnBrk="1" fontAlgn="auto" latinLnBrk="0" hangingPunct="1">
              <a:lnSpc>
                <a:spcPct val="100000"/>
              </a:lnSpc>
              <a:spcBef>
                <a:spcPts val="0"/>
              </a:spcBef>
              <a:spcAft>
                <a:spcPts val="0"/>
              </a:spcAft>
              <a:buClrTx/>
              <a:buSzTx/>
              <a:tabLst/>
              <a:defRPr/>
            </a:pPr>
            <a:r>
              <a:rPr lang="en-US" sz="240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latin typeface="+mj-lt"/>
                <a:ea typeface="+mj-ea"/>
                <a:cs typeface="+mj-cs"/>
              </a:rPr>
              <a:t>(upland &amp; wetland species)</a:t>
            </a:r>
          </a:p>
        </p:txBody>
      </p:sp>
      <p:sp>
        <p:nvSpPr>
          <p:cNvPr id="13" name="TextBox 12"/>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2"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3"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4"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Subtitle 1"/>
          <p:cNvSpPr txBox="1">
            <a:spLocks/>
          </p:cNvSpPr>
          <p:nvPr/>
        </p:nvSpPr>
        <p:spPr>
          <a:xfrm>
            <a:off x="685800" y="2286000"/>
            <a:ext cx="8001000" cy="3429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 central database of C values for wetland plants occurring in the Southeast for use by scientists, agencies, wetland managers, mitigation</a:t>
            </a:r>
            <a:r>
              <a:rPr kumimoji="0" lang="en-US" sz="2800" b="0" i="0" u="none" strike="noStrike" kern="1200" cap="none" spc="0" normalizeH="0" noProof="0" dirty="0">
                <a:ln>
                  <a:noFill/>
                </a:ln>
                <a:solidFill>
                  <a:schemeClr val="tx1"/>
                </a:solidFill>
                <a:effectLst/>
                <a:uLnTx/>
                <a:uFillTx/>
                <a:latin typeface="+mn-lt"/>
                <a:ea typeface="+mn-ea"/>
                <a:cs typeface="+mn-cs"/>
              </a:rPr>
              <a:t> bankers, </a:t>
            </a:r>
            <a:r>
              <a:rPr kumimoji="0" lang="en-US" sz="2800" b="0" i="0" u="none" strike="noStrike" kern="1200" cap="none" spc="0" normalizeH="0" baseline="0" noProof="0" dirty="0">
                <a:ln>
                  <a:noFill/>
                </a:ln>
                <a:solidFill>
                  <a:schemeClr val="tx1"/>
                </a:solidFill>
                <a:effectLst/>
                <a:uLnTx/>
                <a:uFillTx/>
                <a:latin typeface="+mn-lt"/>
                <a:ea typeface="+mn-ea"/>
                <a:cs typeface="+mn-cs"/>
              </a:rPr>
              <a:t>permit applicants,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a:t>NWCA data analysis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itle 2"/>
          <p:cNvSpPr txBox="1">
            <a:spLocks/>
          </p:cNvSpPr>
          <p:nvPr/>
        </p:nvSpPr>
        <p:spPr>
          <a:xfrm>
            <a:off x="533400" y="685800"/>
            <a:ext cx="80010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4200" b="0" i="0" u="none" strike="noStrike" kern="1200" cap="none" spc="0" normalizeH="0" baseline="0" noProof="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SE Wetland Plants </a:t>
            </a:r>
            <a:br>
              <a:rPr kumimoji="0" lang="en-US" sz="4200" b="0" i="0" u="none" strike="noStrike" kern="1200" cap="none" spc="0" normalizeH="0" baseline="0" noProof="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br>
            <a:r>
              <a:rPr kumimoji="0" lang="en-US" sz="4200" b="0" i="0" u="none" strike="noStrike" kern="1200" cap="none" spc="0" normalizeH="0" baseline="0" noProof="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C Value Database Objective</a:t>
            </a:r>
            <a:endParaRPr kumimoji="0" lang="en-US" sz="42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endParaRPr>
          </a:p>
        </p:txBody>
      </p:sp>
      <p:pic>
        <p:nvPicPr>
          <p:cNvPr id="13" name="Picture 12" descr="SEWWG logo.png"/>
          <p:cNvPicPr>
            <a:picLocks noChangeAspect="1"/>
          </p:cNvPicPr>
          <p:nvPr/>
        </p:nvPicPr>
        <p:blipFill>
          <a:blip r:embed="rId5" cstate="print"/>
          <a:stretch>
            <a:fillRect/>
          </a:stretch>
        </p:blipFill>
        <p:spPr>
          <a:xfrm>
            <a:off x="7467600" y="137159"/>
            <a:ext cx="1524000" cy="1005841"/>
          </a:xfrm>
          <a:prstGeom prst="rect">
            <a:avLst/>
          </a:prstGeom>
        </p:spPr>
      </p:pic>
      <p:sp>
        <p:nvSpPr>
          <p:cNvPr id="14" name="TextBox 13"/>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pic>
        <p:nvPicPr>
          <p:cNvPr id="16" name="Picture 15" descr="Osmunda regalis 1.JPG"/>
          <p:cNvPicPr>
            <a:picLocks noChangeAspect="1"/>
          </p:cNvPicPr>
          <p:nvPr/>
        </p:nvPicPr>
        <p:blipFill>
          <a:blip r:embed="rId6" cstate="print"/>
          <a:srcRect t="13333" b="10000"/>
          <a:stretch>
            <a:fillRect/>
          </a:stretch>
        </p:blipFill>
        <p:spPr>
          <a:xfrm>
            <a:off x="5867400" y="4594860"/>
            <a:ext cx="2743200" cy="157734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3"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4"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5"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Subtitle 1"/>
          <p:cNvSpPr txBox="1">
            <a:spLocks/>
          </p:cNvSpPr>
          <p:nvPr/>
        </p:nvSpPr>
        <p:spPr>
          <a:xfrm>
            <a:off x="630936" y="1874520"/>
            <a:ext cx="8360664" cy="4315968"/>
          </a:xfrm>
          <a:prstGeom prst="rect">
            <a:avLst/>
          </a:prstGeom>
        </p:spPr>
        <p:txBody>
          <a:bodyPr/>
          <a:lstStyle/>
          <a:p>
            <a:pPr marL="342900" indent="-342900">
              <a:spcBef>
                <a:spcPct val="20000"/>
              </a:spcBef>
              <a:buFont typeface="Arial" pitchFamily="34" charset="0"/>
              <a:buChar char="•"/>
              <a:defRPr/>
            </a:pPr>
            <a:r>
              <a:rPr lang="en-US" sz="2400" dirty="0"/>
              <a:t>Compiled wetland plant database </a:t>
            </a:r>
            <a:r>
              <a:rPr lang="en-US" sz="1600" dirty="0"/>
              <a:t>– Sep 2012 -Mar 2013</a:t>
            </a:r>
            <a:endParaRPr lang="en-US" sz="24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effectLst/>
                <a:uLnTx/>
                <a:uFillTx/>
                <a:latin typeface="+mn-lt"/>
                <a:ea typeface="+mn-ea"/>
                <a:cs typeface="+mn-cs"/>
              </a:rPr>
              <a:t>Surveyed experienced botanists for best</a:t>
            </a:r>
            <a:r>
              <a:rPr kumimoji="0" lang="en-US" sz="2400" b="0" i="0" u="none" strike="noStrike" kern="1200" cap="none" spc="0" normalizeH="0" noProof="0" dirty="0">
                <a:ln>
                  <a:noFill/>
                </a:ln>
                <a:effectLst/>
                <a:uLnTx/>
                <a:uFillTx/>
                <a:latin typeface="+mn-lt"/>
                <a:ea typeface="+mn-ea"/>
                <a:cs typeface="+mn-cs"/>
              </a:rPr>
              <a:t> practices/ideas</a:t>
            </a:r>
            <a:r>
              <a:rPr kumimoji="0" lang="en-US" sz="2400" b="0" i="0" u="none" strike="noStrike" kern="1200" cap="none" spc="0" normalizeH="0" baseline="0" noProof="0" dirty="0">
                <a:ln>
                  <a:noFill/>
                </a:ln>
                <a:effectLst/>
                <a:uLnTx/>
                <a:uFillTx/>
                <a:latin typeface="+mn-lt"/>
                <a:ea typeface="+mn-ea"/>
                <a:cs typeface="+mn-cs"/>
              </a:rPr>
              <a:t>  </a:t>
            </a:r>
          </a:p>
          <a:p>
            <a:pPr marL="342900" indent="-342900">
              <a:spcBef>
                <a:spcPct val="20000"/>
              </a:spcBef>
              <a:buFont typeface="Arial" pitchFamily="34" charset="0"/>
              <a:buChar char="•"/>
              <a:defRPr/>
            </a:pPr>
            <a:r>
              <a:rPr lang="en-US" sz="2400" dirty="0"/>
              <a:t>Selected/contracted expert botanists</a:t>
            </a:r>
            <a:r>
              <a:rPr lang="en-US" sz="1600" dirty="0"/>
              <a:t> – Dec 2012 to Apr 2013</a:t>
            </a:r>
            <a:endParaRPr lang="en-US" sz="24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effectLst/>
                <a:uLnTx/>
                <a:uFillTx/>
                <a:latin typeface="+mn-lt"/>
                <a:ea typeface="+mn-ea"/>
                <a:cs typeface="+mn-cs"/>
              </a:rPr>
              <a:t>Pre-scoring</a:t>
            </a:r>
            <a:r>
              <a:rPr kumimoji="0" lang="en-US" sz="2400" b="0" i="0" u="none" strike="noStrike" kern="1200" cap="none" spc="0" normalizeH="0" noProof="0" dirty="0">
                <a:ln>
                  <a:noFill/>
                </a:ln>
                <a:effectLst/>
                <a:uLnTx/>
                <a:uFillTx/>
                <a:latin typeface="+mn-lt"/>
                <a:ea typeface="+mn-ea"/>
                <a:cs typeface="+mn-cs"/>
              </a:rPr>
              <a:t> </a:t>
            </a:r>
            <a:r>
              <a:rPr kumimoji="0" lang="en-US" sz="1600" b="0" i="0" u="none" strike="noStrike" kern="1200" cap="none" spc="0" normalizeH="0" baseline="0" noProof="0" dirty="0">
                <a:ln>
                  <a:noFill/>
                </a:ln>
                <a:effectLst/>
                <a:uLnTx/>
                <a:uFillTx/>
                <a:latin typeface="+mn-lt"/>
                <a:ea typeface="+mn-ea"/>
                <a:cs typeface="+mn-cs"/>
              </a:rPr>
              <a:t>– Mar </a:t>
            </a:r>
            <a:r>
              <a:rPr kumimoji="0" lang="en-US" sz="1600" b="0" i="0" u="none" strike="noStrike" kern="1200" cap="none" spc="0" normalizeH="0" noProof="0" dirty="0">
                <a:ln>
                  <a:noFill/>
                </a:ln>
                <a:effectLst/>
                <a:uLnTx/>
                <a:uFillTx/>
                <a:latin typeface="+mn-lt"/>
                <a:ea typeface="+mn-ea"/>
                <a:cs typeface="+mn-cs"/>
              </a:rPr>
              <a:t>to June 2013</a:t>
            </a:r>
            <a:endParaRPr kumimoji="0" lang="en-US" sz="2400" b="0" i="0" u="none" strike="noStrike" kern="1200" cap="none" spc="0" normalizeH="0" baseline="0" noProof="0" dirty="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effectLst/>
                <a:uLnTx/>
                <a:uFillTx/>
                <a:latin typeface="+mn-lt"/>
                <a:ea typeface="+mn-ea"/>
                <a:cs typeface="+mn-cs"/>
              </a:rPr>
              <a:t>Panel meeting of botanists</a:t>
            </a:r>
            <a:r>
              <a:rPr kumimoji="0" lang="en-US" sz="2400" b="0" i="0" u="none" strike="noStrike" kern="1200" cap="none" spc="0" normalizeH="0" noProof="0" dirty="0">
                <a:ln>
                  <a:noFill/>
                </a:ln>
                <a:effectLst/>
                <a:uLnTx/>
                <a:uFillTx/>
                <a:latin typeface="+mn-lt"/>
                <a:ea typeface="+mn-ea"/>
                <a:cs typeface="+mn-cs"/>
              </a:rPr>
              <a:t> </a:t>
            </a:r>
            <a:r>
              <a:rPr kumimoji="0" lang="en-US" sz="1600" b="0" i="0" u="none" strike="noStrike" kern="1200" cap="none" spc="0" normalizeH="0" baseline="0" noProof="0" dirty="0">
                <a:ln>
                  <a:noFill/>
                </a:ln>
                <a:effectLst/>
                <a:uLnTx/>
                <a:uFillTx/>
                <a:latin typeface="+mn-lt"/>
                <a:ea typeface="+mn-ea"/>
                <a:cs typeface="+mn-cs"/>
              </a:rPr>
              <a:t>– June 2013</a:t>
            </a:r>
          </a:p>
          <a:p>
            <a:pPr marL="342900" lvl="0" indent="-342900">
              <a:spcBef>
                <a:spcPct val="20000"/>
              </a:spcBef>
              <a:buFont typeface="Arial" pitchFamily="34" charset="0"/>
              <a:buChar char="•"/>
              <a:defRPr/>
            </a:pPr>
            <a:r>
              <a:rPr lang="en-US" sz="2400" dirty="0"/>
              <a:t>Post-meeting – </a:t>
            </a:r>
            <a:r>
              <a:rPr lang="en-US" sz="1600" dirty="0"/>
              <a:t>July to Sept 2013</a:t>
            </a:r>
          </a:p>
          <a:p>
            <a:pPr marL="742950" lvl="1" indent="-285750">
              <a:spcBef>
                <a:spcPct val="20000"/>
              </a:spcBef>
              <a:buFont typeface="Wingdings" pitchFamily="2" charset="2"/>
              <a:buChar char="§"/>
              <a:defRPr/>
            </a:pPr>
            <a:r>
              <a:rPr lang="en-US" dirty="0"/>
              <a:t>Follow-up on unassigned or tabled species</a:t>
            </a:r>
          </a:p>
          <a:p>
            <a:pPr marL="742950" lvl="1" indent="-285750">
              <a:spcBef>
                <a:spcPct val="20000"/>
              </a:spcBef>
              <a:buFont typeface="Wingdings" pitchFamily="2" charset="2"/>
              <a:buChar char="§"/>
              <a:defRPr/>
            </a:pPr>
            <a:r>
              <a:rPr lang="en-US" dirty="0"/>
              <a:t>Assembly of C values into main database with assigned  C value by ecoregion</a:t>
            </a:r>
          </a:p>
          <a:p>
            <a:pPr marL="742950" lvl="1" indent="-285750">
              <a:spcBef>
                <a:spcPct val="20000"/>
              </a:spcBef>
              <a:buFont typeface="Wingdings" pitchFamily="2" charset="2"/>
              <a:buChar char="§"/>
              <a:defRPr/>
            </a:pPr>
            <a:r>
              <a:rPr lang="en-US" dirty="0"/>
              <a:t>Target end date: Sept. 30, 2013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effectLst/>
              <a:uLnTx/>
              <a:uFillTx/>
              <a:latin typeface="+mn-lt"/>
              <a:ea typeface="+mn-ea"/>
              <a:cs typeface="+mn-cs"/>
            </a:endParaRPr>
          </a:p>
        </p:txBody>
      </p:sp>
      <p:sp>
        <p:nvSpPr>
          <p:cNvPr id="12" name="Title 2"/>
          <p:cNvSpPr txBox="1">
            <a:spLocks/>
          </p:cNvSpPr>
          <p:nvPr/>
        </p:nvSpPr>
        <p:spPr>
          <a:xfrm>
            <a:off x="-36576" y="560832"/>
            <a:ext cx="8153400" cy="11430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SE Wetland Plant C Value Database </a:t>
            </a:r>
            <a:r>
              <a:rPr kumimoji="0" lang="en-US" sz="42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Development Method Overview</a:t>
            </a:r>
          </a:p>
        </p:txBody>
      </p:sp>
      <p:pic>
        <p:nvPicPr>
          <p:cNvPr id="13" name="Picture 12" descr="SEWWG logo.png"/>
          <p:cNvPicPr>
            <a:picLocks noChangeAspect="1"/>
          </p:cNvPicPr>
          <p:nvPr/>
        </p:nvPicPr>
        <p:blipFill>
          <a:blip r:embed="rId6" cstate="print"/>
          <a:stretch>
            <a:fillRect/>
          </a:stretch>
        </p:blipFill>
        <p:spPr>
          <a:xfrm>
            <a:off x="7391400" y="152400"/>
            <a:ext cx="1524000" cy="1005841"/>
          </a:xfrm>
          <a:prstGeom prst="rect">
            <a:avLst/>
          </a:prstGeom>
        </p:spPr>
      </p:pic>
      <p:sp>
        <p:nvSpPr>
          <p:cNvPr id="14" name="TextBox 13"/>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3"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4"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5"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TextBox 9"/>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sp>
        <p:nvSpPr>
          <p:cNvPr id="12" name="Subtitle 1"/>
          <p:cNvSpPr txBox="1">
            <a:spLocks/>
          </p:cNvSpPr>
          <p:nvPr/>
        </p:nvSpPr>
        <p:spPr>
          <a:xfrm>
            <a:off x="689169" y="2002055"/>
            <a:ext cx="5461374" cy="327259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800" dirty="0"/>
              <a:t>“Defining” a wetland plant</a:t>
            </a:r>
            <a:endParaRPr kumimoji="0" lang="en-US" sz="2800" b="0" i="0" u="none" strike="noStrike" kern="1200" cap="none" spc="0" normalizeH="0" baseline="0" noProof="0" dirty="0">
              <a:ln>
                <a:noFill/>
              </a:ln>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effectLst/>
                <a:uLnTx/>
                <a:uFillTx/>
                <a:latin typeface="+mn-lt"/>
                <a:ea typeface="+mn-ea"/>
                <a:cs typeface="+mn-cs"/>
              </a:rPr>
              <a:t>FAC or wetter (FAC, FACW,</a:t>
            </a:r>
            <a:r>
              <a:rPr kumimoji="0" lang="en-US" sz="2400" b="0" i="0" u="none" strike="noStrike" kern="1200" cap="none" spc="0" normalizeH="0" noProof="0" dirty="0">
                <a:ln>
                  <a:noFill/>
                </a:ln>
                <a:effectLst/>
                <a:uLnTx/>
                <a:uFillTx/>
                <a:latin typeface="+mn-lt"/>
                <a:ea typeface="+mn-ea"/>
                <a:cs typeface="+mn-cs"/>
              </a:rPr>
              <a:t> OBL)</a:t>
            </a:r>
            <a:r>
              <a:rPr kumimoji="0" lang="en-US" sz="2400" b="0" i="0" u="none" strike="noStrike" kern="1200" cap="none" spc="0" normalizeH="0" baseline="0" noProof="0" dirty="0">
                <a:ln>
                  <a:noFill/>
                </a:ln>
                <a:effectLst/>
                <a:uLnTx/>
                <a:uFillTx/>
                <a:latin typeface="+mn-lt"/>
                <a:ea typeface="+mn-ea"/>
                <a:cs typeface="+mn-cs"/>
              </a:rPr>
              <a:t> in at</a:t>
            </a:r>
            <a:r>
              <a:rPr kumimoji="0" lang="en-US" sz="2400" b="0" i="0" u="none" strike="noStrike" kern="1200" cap="none" spc="0" normalizeH="0" noProof="0" dirty="0">
                <a:ln>
                  <a:noFill/>
                </a:ln>
                <a:effectLst/>
                <a:uLnTx/>
                <a:uFillTx/>
                <a:latin typeface="+mn-lt"/>
                <a:ea typeface="+mn-ea"/>
                <a:cs typeface="+mn-cs"/>
              </a:rPr>
              <a:t> least one region on the NWPL</a:t>
            </a:r>
          </a:p>
          <a:p>
            <a:pPr marL="1657350" lvl="3" indent="-285750">
              <a:spcBef>
                <a:spcPct val="20000"/>
              </a:spcBef>
              <a:defRPr/>
            </a:pPr>
            <a:r>
              <a:rPr lang="en-US" baseline="0" dirty="0">
                <a:solidFill>
                  <a:schemeClr val="accent3">
                    <a:lumMod val="20000"/>
                    <a:lumOff val="80000"/>
                  </a:schemeClr>
                </a:solidFill>
              </a:rPr>
              <a:t>Eastern</a:t>
            </a:r>
            <a:r>
              <a:rPr lang="en-US" dirty="0">
                <a:solidFill>
                  <a:schemeClr val="accent3">
                    <a:lumMod val="20000"/>
                    <a:lumOff val="80000"/>
                  </a:schemeClr>
                </a:solidFill>
              </a:rPr>
              <a:t> </a:t>
            </a:r>
            <a:r>
              <a:rPr lang="en-US" dirty="0" err="1">
                <a:solidFill>
                  <a:schemeClr val="accent3">
                    <a:lumMod val="20000"/>
                    <a:lumOff val="80000"/>
                  </a:schemeClr>
                </a:solidFill>
              </a:rPr>
              <a:t>Mtn</a:t>
            </a:r>
            <a:r>
              <a:rPr lang="en-US" dirty="0">
                <a:solidFill>
                  <a:schemeClr val="accent3">
                    <a:lumMod val="20000"/>
                    <a:lumOff val="80000"/>
                  </a:schemeClr>
                </a:solidFill>
              </a:rPr>
              <a:t>/Piedmont</a:t>
            </a:r>
          </a:p>
          <a:p>
            <a:pPr marL="1657350" lvl="3" indent="-285750">
              <a:spcBef>
                <a:spcPct val="20000"/>
              </a:spcBef>
              <a:defRPr/>
            </a:pPr>
            <a:r>
              <a:rPr kumimoji="0" lang="en-US" b="0" i="0" u="none" strike="noStrike" kern="1200" cap="none" spc="0" normalizeH="0" baseline="0" noProof="0" dirty="0">
                <a:ln>
                  <a:noFill/>
                </a:ln>
                <a:solidFill>
                  <a:schemeClr val="accent3">
                    <a:lumMod val="20000"/>
                    <a:lumOff val="80000"/>
                  </a:schemeClr>
                </a:solidFill>
                <a:effectLst/>
                <a:uLnTx/>
                <a:uFillTx/>
                <a:latin typeface="+mn-lt"/>
                <a:ea typeface="+mn-ea"/>
                <a:cs typeface="+mn-cs"/>
              </a:rPr>
              <a:t>Atlantic</a:t>
            </a:r>
            <a:r>
              <a:rPr lang="en-US" dirty="0">
                <a:solidFill>
                  <a:schemeClr val="accent3">
                    <a:lumMod val="20000"/>
                    <a:lumOff val="80000"/>
                  </a:schemeClr>
                </a:solidFill>
              </a:rPr>
              <a:t>/Gulf </a:t>
            </a:r>
            <a:r>
              <a:rPr lang="en-US" sz="2000" dirty="0">
                <a:solidFill>
                  <a:schemeClr val="accent3">
                    <a:lumMod val="20000"/>
                    <a:lumOff val="80000"/>
                  </a:schemeClr>
                </a:solidFill>
              </a:rPr>
              <a:t>Coastal Plain</a:t>
            </a:r>
          </a:p>
          <a:p>
            <a:pPr marL="1200150" lvl="2" indent="-285750">
              <a:spcBef>
                <a:spcPct val="20000"/>
              </a:spcBef>
              <a:buFont typeface="Arial" pitchFamily="34" charset="0"/>
              <a:buChar char="•"/>
              <a:defRPr/>
            </a:pPr>
            <a:endParaRPr kumimoji="0" lang="en-US" sz="2400" b="0" i="0" u="none" strike="noStrike" kern="1200" cap="none" spc="0" normalizeH="0" baseline="0" noProof="0" dirty="0">
              <a:ln>
                <a:noFill/>
              </a:ln>
              <a:effectLst/>
              <a:uLnTx/>
              <a:uFillTx/>
              <a:latin typeface="+mn-lt"/>
              <a:ea typeface="+mn-ea"/>
              <a:cs typeface="+mn-cs"/>
            </a:endParaRPr>
          </a:p>
          <a:p>
            <a:pPr marL="742950" lvl="1" indent="-285750">
              <a:spcBef>
                <a:spcPct val="20000"/>
              </a:spcBef>
              <a:buFont typeface="Arial" pitchFamily="34" charset="0"/>
              <a:buChar char="•"/>
              <a:defRPr/>
            </a:pPr>
            <a:r>
              <a:rPr lang="en-US" sz="2400" dirty="0"/>
              <a:t>Tagged in database as “Non-Upland”</a:t>
            </a:r>
            <a:endParaRPr kumimoji="0" lang="en-US" sz="2400" b="0" i="0" u="none" strike="noStrike" kern="1200" cap="none" spc="0" normalizeH="0" baseline="0" noProof="0" dirty="0">
              <a:ln>
                <a:noFill/>
              </a:ln>
              <a:effectLst/>
              <a:uLnTx/>
              <a:uFillTx/>
              <a:latin typeface="+mn-lt"/>
              <a:ea typeface="+mn-ea"/>
              <a:cs typeface="+mn-cs"/>
            </a:endParaRPr>
          </a:p>
        </p:txBody>
      </p:sp>
      <p:sp>
        <p:nvSpPr>
          <p:cNvPr id="13" name="Title 2"/>
          <p:cNvSpPr txBox="1">
            <a:spLocks/>
          </p:cNvSpPr>
          <p:nvPr/>
        </p:nvSpPr>
        <p:spPr>
          <a:xfrm>
            <a:off x="401052" y="646496"/>
            <a:ext cx="7696200" cy="11430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SE Wetland Plant C Value Database </a:t>
            </a:r>
            <a:br>
              <a:rPr kumimoji="0" lang="en-US" sz="36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br>
            <a:r>
              <a:rPr kumimoji="0" lang="en-US" sz="42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Development</a:t>
            </a:r>
          </a:p>
        </p:txBody>
      </p:sp>
      <p:pic>
        <p:nvPicPr>
          <p:cNvPr id="14" name="Picture 13" descr="SEWWG logo.png"/>
          <p:cNvPicPr>
            <a:picLocks noChangeAspect="1"/>
          </p:cNvPicPr>
          <p:nvPr/>
        </p:nvPicPr>
        <p:blipFill>
          <a:blip r:embed="rId6" cstate="print"/>
          <a:stretch>
            <a:fillRect/>
          </a:stretch>
        </p:blipFill>
        <p:spPr>
          <a:xfrm>
            <a:off x="7467600" y="137159"/>
            <a:ext cx="1524000" cy="1005841"/>
          </a:xfrm>
          <a:prstGeom prst="rect">
            <a:avLst/>
          </a:prstGeom>
        </p:spPr>
      </p:pic>
      <p:pic>
        <p:nvPicPr>
          <p:cNvPr id="3074" name="Picture 2"/>
          <p:cNvPicPr>
            <a:picLocks noChangeAspect="1" noChangeArrowheads="1"/>
          </p:cNvPicPr>
          <p:nvPr/>
        </p:nvPicPr>
        <p:blipFill>
          <a:blip r:embed="rId7" cstate="print"/>
          <a:srcRect l="76344" t="48750" r="12054" b="15719"/>
          <a:stretch>
            <a:fillRect/>
          </a:stretch>
        </p:blipFill>
        <p:spPr bwMode="auto">
          <a:xfrm>
            <a:off x="6208776" y="2862072"/>
            <a:ext cx="2657926" cy="3150108"/>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6217920" y="6007608"/>
            <a:ext cx="2386584" cy="307777"/>
          </a:xfrm>
          <a:prstGeom prst="rect">
            <a:avLst/>
          </a:prstGeom>
          <a:noFill/>
        </p:spPr>
        <p:txBody>
          <a:bodyPr wrap="square" rtlCol="0">
            <a:spAutoFit/>
          </a:bodyPr>
          <a:lstStyle/>
          <a:p>
            <a:r>
              <a:rPr lang="en-US" sz="1400" dirty="0">
                <a:solidFill>
                  <a:schemeClr val="bg1"/>
                </a:solidFill>
              </a:rPr>
              <a:t>Map Source: US Army Corps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3"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4"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5"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TextBox 9"/>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sp>
        <p:nvSpPr>
          <p:cNvPr id="12" name="Subtitle 1"/>
          <p:cNvSpPr txBox="1">
            <a:spLocks/>
          </p:cNvSpPr>
          <p:nvPr/>
        </p:nvSpPr>
        <p:spPr>
          <a:xfrm>
            <a:off x="1122305" y="2319689"/>
            <a:ext cx="6760454" cy="397075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a:ln>
                  <a:noFill/>
                </a:ln>
                <a:effectLst/>
                <a:uLnTx/>
                <a:uFillTx/>
                <a:latin typeface="+mn-lt"/>
                <a:ea typeface="+mn-ea"/>
                <a:cs typeface="+mn-cs"/>
              </a:rPr>
              <a:t>Compiling the wetland plant database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effectLst/>
                <a:uLnTx/>
                <a:uFillTx/>
                <a:latin typeface="+mn-lt"/>
                <a:ea typeface="+mn-ea"/>
                <a:cs typeface="+mn-cs"/>
              </a:rPr>
              <a:t>USDA PLANTS database download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effectLst/>
                <a:uLnTx/>
                <a:uFillTx/>
                <a:latin typeface="+mn-lt"/>
                <a:ea typeface="+mn-ea"/>
                <a:cs typeface="+mn-cs"/>
              </a:rPr>
              <a:t>Added extra information: 			</a:t>
            </a:r>
            <a:r>
              <a:rPr kumimoji="0" lang="en-US" sz="2000" b="0" i="0" u="none" strike="noStrike" kern="1200" cap="none" spc="0" normalizeH="0" baseline="0" noProof="0" dirty="0">
                <a:ln>
                  <a:noFill/>
                </a:ln>
                <a:effectLst/>
                <a:uLnTx/>
                <a:uFillTx/>
                <a:latin typeface="+mn-lt"/>
                <a:ea typeface="+mn-ea"/>
                <a:cs typeface="+mn-cs"/>
              </a:rPr>
              <a:t>2012 (2013) NWPL info, ecoregion occurrence (</a:t>
            </a:r>
            <a:r>
              <a:rPr lang="en-US" sz="2000" dirty="0"/>
              <a:t>based   on </a:t>
            </a:r>
            <a:r>
              <a:rPr kumimoji="0" lang="en-US" sz="2000" b="0" i="0" u="none" strike="noStrike" kern="1200" cap="none" spc="0" normalizeH="0" baseline="0" noProof="0" dirty="0">
                <a:ln>
                  <a:noFill/>
                </a:ln>
                <a:effectLst/>
                <a:uLnTx/>
                <a:uFillTx/>
                <a:latin typeface="+mn-lt"/>
                <a:ea typeface="+mn-ea"/>
                <a:cs typeface="+mn-cs"/>
              </a:rPr>
              <a:t>county record info)</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effectLst/>
                <a:uLnTx/>
                <a:uFillTx/>
                <a:latin typeface="+mn-lt"/>
                <a:ea typeface="+mn-ea"/>
                <a:cs typeface="+mn-cs"/>
              </a:rPr>
              <a:t>Other available state C values from within/adjacent to SE region states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a:t>Assignment by ecoregions, rather than by state</a:t>
            </a:r>
            <a:endParaRPr kumimoji="0" lang="en-US" sz="2400" b="0" i="0" u="none" strike="noStrike" kern="1200" cap="none" spc="0" normalizeH="0" baseline="0" noProof="0" dirty="0">
              <a:ln>
                <a:noFill/>
              </a:ln>
              <a:effectLst/>
              <a:uLnTx/>
              <a:uFillTx/>
              <a:latin typeface="+mn-lt"/>
              <a:ea typeface="+mn-ea"/>
              <a:cs typeface="+mn-cs"/>
            </a:endParaRPr>
          </a:p>
        </p:txBody>
      </p:sp>
      <p:sp>
        <p:nvSpPr>
          <p:cNvPr id="13" name="Title 2"/>
          <p:cNvSpPr txBox="1">
            <a:spLocks/>
          </p:cNvSpPr>
          <p:nvPr/>
        </p:nvSpPr>
        <p:spPr>
          <a:xfrm>
            <a:off x="304800" y="762000"/>
            <a:ext cx="7696200" cy="114300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SE Wetland Plant C Value Database </a:t>
            </a:r>
            <a:br>
              <a:rPr kumimoji="0" lang="en-US" sz="36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br>
            <a:r>
              <a:rPr kumimoji="0" lang="en-US" sz="42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Development</a:t>
            </a:r>
          </a:p>
        </p:txBody>
      </p:sp>
      <p:pic>
        <p:nvPicPr>
          <p:cNvPr id="14" name="Picture 13" descr="SEWWG logo.png"/>
          <p:cNvPicPr>
            <a:picLocks noChangeAspect="1"/>
          </p:cNvPicPr>
          <p:nvPr/>
        </p:nvPicPr>
        <p:blipFill>
          <a:blip r:embed="rId6" cstate="print"/>
          <a:stretch>
            <a:fillRect/>
          </a:stretch>
        </p:blipFill>
        <p:spPr>
          <a:xfrm>
            <a:off x="7467600" y="137159"/>
            <a:ext cx="1524000" cy="10058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1B495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Freeform 14"/>
          <p:cNvSpPr/>
          <p:nvPr/>
        </p:nvSpPr>
        <p:spPr>
          <a:xfrm>
            <a:off x="152400" y="-381000"/>
            <a:ext cx="587298" cy="7112751"/>
          </a:xfrm>
          <a:custGeom>
            <a:avLst/>
            <a:gdLst>
              <a:gd name="connsiteX0" fmla="*/ 79972 w 549243"/>
              <a:gd name="connsiteY0" fmla="*/ 6735779 h 6735779"/>
              <a:gd name="connsiteX1" fmla="*/ 514538 w 549243"/>
              <a:gd name="connsiteY1" fmla="*/ 5758004 h 6735779"/>
              <a:gd name="connsiteX2" fmla="*/ 288202 w 549243"/>
              <a:gd name="connsiteY2" fmla="*/ 4273236 h 6735779"/>
              <a:gd name="connsiteX3" fmla="*/ 7544 w 549243"/>
              <a:gd name="connsiteY3" fmla="*/ 2489703 h 6735779"/>
              <a:gd name="connsiteX4" fmla="*/ 333469 w 549243"/>
              <a:gd name="connsiteY4" fmla="*/ 697117 h 6735779"/>
              <a:gd name="connsiteX5" fmla="*/ 541699 w 549243"/>
              <a:gd name="connsiteY5" fmla="*/ 0 h 6735779"/>
              <a:gd name="connsiteX0" fmla="*/ 80283 w 549554"/>
              <a:gd name="connsiteY0" fmla="*/ 6779622 h 6779622"/>
              <a:gd name="connsiteX1" fmla="*/ 514849 w 549554"/>
              <a:gd name="connsiteY1" fmla="*/ 5801847 h 6779622"/>
              <a:gd name="connsiteX2" fmla="*/ 288513 w 549554"/>
              <a:gd name="connsiteY2" fmla="*/ 4317079 h 6779622"/>
              <a:gd name="connsiteX3" fmla="*/ 7855 w 549554"/>
              <a:gd name="connsiteY3" fmla="*/ 2533546 h 6779622"/>
              <a:gd name="connsiteX4" fmla="*/ 335646 w 549554"/>
              <a:gd name="connsiteY4" fmla="*/ 414950 h 6779622"/>
              <a:gd name="connsiteX5" fmla="*/ 542010 w 549554"/>
              <a:gd name="connsiteY5" fmla="*/ 43843 h 6779622"/>
              <a:gd name="connsiteX0" fmla="*/ 80283 w 549554"/>
              <a:gd name="connsiteY0" fmla="*/ 6928065 h 6928065"/>
              <a:gd name="connsiteX1" fmla="*/ 514849 w 549554"/>
              <a:gd name="connsiteY1" fmla="*/ 5950290 h 6928065"/>
              <a:gd name="connsiteX2" fmla="*/ 288513 w 549554"/>
              <a:gd name="connsiteY2" fmla="*/ 4465522 h 6928065"/>
              <a:gd name="connsiteX3" fmla="*/ 7855 w 549554"/>
              <a:gd name="connsiteY3" fmla="*/ 2681989 h 6928065"/>
              <a:gd name="connsiteX4" fmla="*/ 335646 w 549554"/>
              <a:gd name="connsiteY4" fmla="*/ 563393 h 6928065"/>
              <a:gd name="connsiteX5" fmla="*/ 499120 w 549554"/>
              <a:gd name="connsiteY5" fmla="*/ 0 h 692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554" h="6928065">
                <a:moveTo>
                  <a:pt x="80283" y="6928065"/>
                </a:moveTo>
                <a:cubicBezTo>
                  <a:pt x="280213" y="6644389"/>
                  <a:pt x="480144" y="6360714"/>
                  <a:pt x="514849" y="5950290"/>
                </a:cubicBezTo>
                <a:cubicBezTo>
                  <a:pt x="549554" y="5539866"/>
                  <a:pt x="373012" y="5010239"/>
                  <a:pt x="288513" y="4465522"/>
                </a:cubicBezTo>
                <a:cubicBezTo>
                  <a:pt x="204014" y="3920805"/>
                  <a:pt x="0" y="3332344"/>
                  <a:pt x="7855" y="2681989"/>
                </a:cubicBezTo>
                <a:cubicBezTo>
                  <a:pt x="15710" y="2031634"/>
                  <a:pt x="253769" y="1010391"/>
                  <a:pt x="335646" y="563393"/>
                </a:cubicBezTo>
                <a:cubicBezTo>
                  <a:pt x="417523" y="116395"/>
                  <a:pt x="439518" y="141083"/>
                  <a:pt x="499120" y="0"/>
                </a:cubicBezTo>
              </a:path>
            </a:pathLst>
          </a:custGeom>
          <a:gradFill>
            <a:gsLst>
              <a:gs pos="0">
                <a:srgbClr val="2B7589"/>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208230" y="6246891"/>
            <a:ext cx="10058400" cy="271604"/>
          </a:xfrm>
          <a:custGeom>
            <a:avLst/>
            <a:gdLst>
              <a:gd name="connsiteX0" fmla="*/ 0 w 10058400"/>
              <a:gd name="connsiteY0" fmla="*/ 190123 h 271604"/>
              <a:gd name="connsiteX1" fmla="*/ 2190939 w 10058400"/>
              <a:gd name="connsiteY1" fmla="*/ 235390 h 271604"/>
              <a:gd name="connsiteX2" fmla="*/ 4961299 w 10058400"/>
              <a:gd name="connsiteY2" fmla="*/ 108642 h 271604"/>
              <a:gd name="connsiteX3" fmla="*/ 7767874 w 10058400"/>
              <a:gd name="connsiteY3" fmla="*/ 253497 h 271604"/>
              <a:gd name="connsiteX4" fmla="*/ 10058400 w 10058400"/>
              <a:gd name="connsiteY4" fmla="*/ 0 h 27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271604">
                <a:moveTo>
                  <a:pt x="0" y="190123"/>
                </a:moveTo>
                <a:cubicBezTo>
                  <a:pt x="682028" y="219546"/>
                  <a:pt x="1364056" y="248970"/>
                  <a:pt x="2190939" y="235390"/>
                </a:cubicBezTo>
                <a:cubicBezTo>
                  <a:pt x="3017822" y="221810"/>
                  <a:pt x="4031810" y="105624"/>
                  <a:pt x="4961299" y="108642"/>
                </a:cubicBezTo>
                <a:cubicBezTo>
                  <a:pt x="5890788" y="111660"/>
                  <a:pt x="6918357" y="271604"/>
                  <a:pt x="7767874" y="253497"/>
                </a:cubicBezTo>
                <a:cubicBezTo>
                  <a:pt x="8617391" y="235390"/>
                  <a:pt x="9337895" y="117695"/>
                  <a:pt x="10058400" y="0"/>
                </a:cubicBezTo>
              </a:path>
            </a:pathLst>
          </a:custGeom>
          <a:gradFill>
            <a:gsLst>
              <a:gs pos="0">
                <a:srgbClr val="3288A0"/>
              </a:gs>
              <a:gs pos="100000">
                <a:schemeClr val="accent5">
                  <a:lumMod val="50000"/>
                  <a:alpha val="0"/>
                </a:schemeClr>
              </a:gs>
            </a:gsLst>
            <a:lin ang="5400000" scaled="1"/>
          </a:gradFill>
          <a:ln>
            <a:no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DWR-logo (1) larger.gif"/>
          <p:cNvPicPr>
            <a:picLocks noChangeAspect="1"/>
          </p:cNvPicPr>
          <p:nvPr/>
        </p:nvPicPr>
        <p:blipFill>
          <a:blip r:embed="rId3" cstate="print"/>
          <a:stretch>
            <a:fillRect/>
          </a:stretch>
        </p:blipFill>
        <p:spPr>
          <a:xfrm>
            <a:off x="1295400" y="6355450"/>
            <a:ext cx="685800" cy="307287"/>
          </a:xfrm>
          <a:prstGeom prst="rect">
            <a:avLst/>
          </a:prstGeom>
          <a:solidFill>
            <a:schemeClr val="bg2"/>
          </a:solidFill>
          <a:effectLst>
            <a:outerShdw blurRad="50800" dist="38100" dir="8100000" algn="tr" rotWithShape="0">
              <a:prstClr val="black">
                <a:alpha val="40000"/>
              </a:prstClr>
            </a:outerShdw>
          </a:effectLst>
        </p:spPr>
      </p:pic>
      <p:sp>
        <p:nvSpPr>
          <p:cNvPr id="1026" name="AutoShape 2"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RsYGRcYFyMYHhscHBYdIhwdGhsXHCcfGh0mHx4eJDshJCopLSwsHR8xNjAqNScrLCkBCQoKDgwOGg8PGiokHyQqLCo1LyoqLC0vLCosLC8pKSwvLDQsLC0sLCwsLCwsLC4sKSwpLCwtLDUsLCwpLyw0Lf/AABEIAGUAoAMBIgACEQEDEQH/xAAcAAACAwEBAQEAAAAAAAAAAAAGBwAEBQMCAQj/xABFEAACAQMBBAcDCAcIAgMBAAABAgMABBEhBQYSMQcTQVFhcYEiMpEUF0JTcpKxsiM0NVJzodEWM1RigpPB8CWiQ8LSJP/EABoBAAIDAQEAAAAAAAAAAAAAAAEEAAMFAgb/xAAtEQABBAEDAgQGAwEBAAAAAAABAAIDEQQSITETQSJRYaEUcYGRseEywdHwkv/aAAwDAQACEQMRAD8ActSpUqlWqVKlfQM1FFzubhY43kkYKiAszHsAGTWNcb2x/IlvYlaaI4Ps4BUdvEDywdCOygbps3xGBYRHuaYj4qnr7x9O81k9DW9ASV7KUjqp88Abl1mNV8mXOnePGnxhno9Tv/SWfKSdLTX+ou+d6H6iX7y/1qfO7D9RL8V/rQPvdu8bO5aLXgPtRnvU8vUcvSsWk9IWG/PyWOLSdx6BNqx6TVmbhitJ5G7lwceeDp61zuOlWONir20ysOatgEeYNVOi3aVtFBIHlRJWfUOwX2QPZwW5jn8ay+lO8glmiaJ0d+Ehyh4tARw5I0z71Ck27IlEAl1i/KgtwdLkP1EvxX+talxvrJHH1r2NyqYzxHh0HeRnIHmKVm7F1HHeQPL7iuCxPZ3E+RwfSnne7SiSJpXdRFjPETkEHu/ez3DnUIC7xJ5Zmuc59V6BBXzuw/US/Ff61Pndh+ol+K/1pXykFjgYGTgdwzoPhWpuxsBry4WJcgc3b91RzPn2eZo6QkW5+S52kH2CcWzd40ktDdOjQxAM3t4yVUe8Md/Id/rV/Z20I54klibiR1DKfPv7iOWOw0q+mXetVC7OgOFQKZcHlgexH6DDH/T41V6Gd8OqlNlKf0cpLRE/Rkxqvk34jxpz4M9Hqd/6W42Ughrjf+pzVK+18pBMqVKlSoopUqVKiilZe9G8aWNrJO+pHsov7zn3R8efgDWqBSZ3p21DtW/NvJci2t4Ayxu2MPIDgseIgYzoMkaZ11pnGi6jrPA5VcjtIS1urppXaRzxO7FmPeSck14jkKkMpIIIII0IIOQR4g0Uby9G13Zr1hCzQ4z1sR4hjvYcwPHUeNCteiY5rhbeFnEEcp2NONtbLWVQPlVuSHUaZOMsB4MMMPHSh/cPdVbyZjJnqowCwGhYnPCuewaE+lUdx9qvsieF7glUuh7cR0KR59iVh2HiJwOfDxHtFNm02fHYG8nyBDJiXTswp4gPNjp51g5MXTd4eDwuX47ZJGyO7c/bYrntvcS2uIVjVBCU91kA9Qcj2h5/Gu2ytzraGAQmNZBnLM6glie3lp5CtixuVlRJE1V1DDyIzSfvd9b4XpPGwZZCoh+j72AnD257+fbSm6unfBAQ8tu9ky7bc2yT3baM/aHF+agrYfR9/wCQlSUZt4DxAHkwfPAP6+XjTNGcDIwcDI54OK8xzhs8LA4ODg5we44qWrn4sTy3aqQBvl0fW0dtJNAGRowG4eLiUjOuh17ew132YqbF2a1xMP00mDw9pY+5H4Acz/q7qOuDOmAfA0gulje75ZeGND+htyUXB0Z/pt8RwjwHjTWLD1n0eFU+COJ/UaN6r9rG3e2FNtS8KBvacmSWQ6hQT7TH1OAPIVR2xsmayuGikBSWNgQR55V1PceYNOboY2S0Ni0jxhWmfiDH3mQABTjHsjnjv59tCnTlssLdRTjjzKhDZ1QFMYCnOhwclfXtNajMnVOY+yJjpmpMfcPewbQtFkOBKnsSr/mA5jwYa/y7KIq/OfR3vb8guwzf3MmEl8Fzow8VOvlmv0YCDqDkHUHvHfWXmQdJ+3BTML9TVKlSpSauUqVK53V0kUbSSMFRAWZj2ACoBewUQd0qb4/IrXq4mxcT5VSPop9J/A9g8T4UgooizBVBLE4AGpJPICtffDb73l3JPIGUMcIracKD3Rr4a+ZNZEchUhlJVgcgg4II5EEcq9LjQ9KOu6zpH6nJ39FEl7HGbS6tJhDrwSOoUKCNUYMclSeWAcZI5Vw29ubs/Zge4V4o5mJMC3GZEQgZwka4JOeTNkDI9VG+8FyWybiYt39a2fxrheXEjnjlZ2Y/ScknHm3ZVXwzterVV8gd0eoKql62ltOS4laaZi8jnLMfwwNABywKbvRxtVdpbOlsJmPWRKAp7SmfYOmp4CAD4Y76TNaO723pLO5jnjPtIdR+8v0lPgR/weyrp4RJHpH0VbTvvwUz989tTWsVtZJIUaKIdaYyRluwZ54AGfUVhf21uOAD2OsGgnKAy4xjHGfxxnxoz332XDPaPfwrxNLHFqRyXiGWx2NjCnwBpXV56uxWZlmSOSr27fLsmVu9tyWbZdwJrgKxYxRyyNjBZFPCW56669mfCq3R1syS2vP0skcYdSojEiuZTzBAQnQaniOPxoUkLCwjGvC1xIfDKxRj/k/A0bdGOxVgikvZuFRj2C2mEGeN/AHlnuB76CuhcZZGDuBzav8ASnvh8itOrjbE8+VQjmq/SbwOuB4nwpD7PsGnlSJSoZzwgseFRntYnkAK098t5mv7t5zkL7sa/uoPdHmeZ8TVjo+2QJ76Pj6vqov0spkxwcC9+dDkkVvQx/Dxb88rRe7W9forZ0BjhjQvxlVA48AZ0GoCgADuA7KwOknYzXOzpURA7rh1BOCCpySumrYyMaZzir2yt8rO5nMEEwkcKWPCp4QFIHvYweY5ZqjDvVs7aMTQdcjdYCrRSHq29A3aDrkZxpWMxsjX66O2/CbJaW0vzjTv6Gt7evtzaSNmSDVM9sXd4lTp5FaSt3bmOR0IIKsVIPMYONcaZ8tKsbF2vJazxzxHDxtkeI7VPgRketbs8QmZpSTHaHWv1PUqlsXbCXdvHcR+7IvFjtB7VPiDpV2vNEEGitIG91KGt4t7XikMFvZy3cgUM/DgIudQGYjHFjXHiK0d594ksbZ7iQEhcBVBwWYnAUZ/7oaUm2enG6kyII44B346xv8A2HCPgabxsd0niAsfOv2qZJA3a0aSb0Xbgi62LI8ZGvCyzHH2SKH2l3cduJ16lu2NhMmD2gqmR8KF9n9Lu0IjkzLKP3ZEBHoUCkfGiA9NcT4abZ8byY1biBBP+pM098PIzgf+XV+VT1Gnn3C29n712EfsbM2bJO2Pejg4R6u44vU1auN87zB6/YsrRAe17QkIHb7PDQbf9OF0w4YYoIV8i5/mQv8AKs2Hpg2ipyZkbwaFP/qAf51PhXnctH1cb9lOoB39kRXe0t3pfbkheB+bRqkkZ8sIeD1rpsbei3Uldk7IaUgHMj88eLHiPoWFUrbpr4v1qyhlb95cA/Bw341W2p02XLezbRxW6DkOEOf5gKPga66Mh8Ok/V23tuhqbzfsmbuztC8uOsiv7MQIyZUqwZWB0ZWAJwdc/HupVbz7BazuHiOSOaMfpKeR8+w+INUIulXaKvxfKeL/ACtGnCfDAUaeWKZ22Yk2vsxLqIYlVS3CNcEaSR/yyPId9JZGO6PxECvS0rlRiePw8hXLzdjrrSxto0xCeGSVwRoAmT48TFufnWf0mQXNyqbPsYiyjBmI9lFUAdXGWbAHLiIGuAvfW3DvJ8k2UtzdBQVRcIuhbIxGuv0jp5elLk9PNz9RB95qGNFITrYLrzTLQwNviwPstTY3QUoGbuclv3IRgffcHPwomg6JNmqMGAv4tK5z5gMBQJ8/Fx9RB95qnz8XH1EH3mpl8WY48/YrsOiCaWw9zbO0k6y3gWNyCpYMx0OMjDMR2CljtjoNuAWNvNHKuchXBRuffqv4Vz+fi4+og+81T5+Lj6iD7zVI4sthse5Uc6Jyyz0O7SH/AMUf+6tW7HoTvn/vDDCPFi5+CjH86s/PxcfUQfeap8/Fx9RB95qvJy/ILiovVM7cvdUbPtuo61pTxFySMAE40Ua4GmfMmt2kp8/Fz9RB95qZ+5m9KbQtFnXCvnhkQH3XHP0IwR4GsyfHlb45O6ZZI0+Fq9717dW0hSR0EiGUIw7QCp1XOmRir1hNBPEssQRkbtCj4HTQ+FDHSx+op/GX8jUvd2N7JbJ8p7SMRxxnkfEfut4/HNLjhITZnRn0u/j+E7zboPoL90f0oGsekmGaeKJLQASOqZYrpxHGcBaL9lbZiuoOtiOQRqDzU9qsOw0kt1v122/jR/mFQWpl5DmFnTOx/Se7wRgEsqBRkklQAB3nSg3avSTZxErHF1xH0lVVX0LDJ8wKyOlPeVjJ8kQ4RQDJj6THUA+AGDjv8qyN0Nw3vR1jN1cIOOLGSxHPhHLHiaO6rny5HSdKAbow2B0hW9zMkJturZzhT7LDOM66DHKuu29/rW2neFrdmZMZKqmDkA9vnVWHouWGSKWGZi0bqxWQDBAbUAryOKDOkH9oz+a/kFS1zLNkQxW/m/TikYp0pWZOtu4Hfwof5Zoo2DvDbXKn5O65HNMcLDx4f+RpQVsfozhuLSKXrJEeRAx5MuTnsxnHrQbdW81hdYzwyxMCGGoPcRnmpHZ6UOUPisiGnyAFpTh3t23DbQq08PXIzhQuAcHhYg4bTsoS/t/s7/AD/bSvu/8AtUXOzLWYYHHIpIHYercMPiDWLuBupBe9d1xYdXwcPCwX3uLOcg590UQSByjNkSumDIiNxftaJNkb3bPuJkhFkqFzwhmjTAOO3FaFntKxa8ltJLaBJEbCEouHHCDjlo2vLtr7Z9GVpG6yI0vEjBh+kBwQcjPsUud+j/5G4+2PyLR1HzRkmngYHSUd/ak5DsC2/wAND/tj+lYe9l7Z2KRs1nHIZCQAqKMYxzyPGsXcjpF4isF22pwEl5Z7g/j/AJvj3176Yx+jtvN/wFAOd5piTKa7HMkfI9l32ZvBaSWk109jEqxOF4VVSTkLrkgD6VUP7f7O/wAAP9tKytkfsW8/ir+EdZG5uykubyOKUEowbODg6KSNaOo+aROVN4GtItw8u9kI52dvhsuVgrW6Qk6ZeFeH1Zc49dKNra0jjH6JI0BwfYUKDpodOelJnf3dxLO5VIiSjoHAJyRqQQT6Uxuji7aTZ8fH9FmQE9qg6fDl6UHEkcpvFyHulMUgFjyVLpY/UU/jL+RqXe7+7Ml4s3VH24lVgn7+ScgHsOnrTE6WP1FP4y/kasToeP6W4+wn5jUHCVyYxJmBjuCP6QfsrbE9nKWjJRh7Low0Pg6/9Ir1uv8Artt/Gj/OKam+O46Xil0wlwBo3Y/+V8fm7KWOxLJ4doQRyKUdZowVP2x8R41AUtLjyQSNadxey+b5Iwv7ni59YTr3HGP5Ypv7nSIbC36vHDwAY7mHvZ8eLNDHSZui8x+VQqWYDEiKMkgcmHfjkR3Y7qB93t7LizJ6pgVPNGGVJ78dh8RQ5V7X/CZDi8bFPakl0g/tGfzX8grftekm5up4IVVIleRAxQZYjiGcE8tM9lYHSD+0Z/NfyCoBRXedkMnhtnYj8FNXc0f/AMFt/CH4mlv0pTq1+QpBKxoreepx8CKrW/SFdRwJBGURUXhDBctjzJxn0qvu7uvPfSg4fgLZkmOo56nJ95vjrUAVc2QJ42wxgk7LU2qhGw7XPbOxHkRJih7ZOwbi54uojL8OOLBAxnOOZHcaYPSjarHYwRoMKkiqo8BE9Bu6u972PWcMaydZw54iRjh4uWPtUeyqnjY2YMkOwA4+SNujTYFxbNOZ4ygZUC5IOcFs8ie+gffv9oXP2x+RaJbfpXnd1RbaMsxCgcTaknAoZ37/AGhc/aH5FoLvIfEYAyMkgHv62vO3d05bZI5cccUiIwcDkWUHhbuOvrVS927NNFHFI3GsRJQnUgEAYz2jSnfsmFXs4kdQyNDGCp1BBiWllvruA1rmWDLwdvaY/PvXx+PfRBUyMN0bdcfBG4U2R+xbz+Kv4R0PbBuJo5g9v/eorMNAdAp4tDz0zRDsj9i3n8Vfwjqp0b/tGLyf8hoKot1OiF1sPyVlPdveXKm4mwZCFMjDRR2aLgAD/vfTz2Ts1LeBIY/dQc+0ntJ8zrSl6Qt2TbXBdFxDKcrjkrfSXw7x4eVFvRvvcJoxbSsOtjHsEnV0A5eJX8MeNQ8JvCIindHJ/I9/+80WbW2JFdRiOZSyhuLAYjUA91cdkbuW9qWMEYQsAGOSSQPtE1Klc9ls9NmrVQvzWjVDaW78Vw8cjjEkLq6OOfstnhPep7vWvlSoF09ocKK0c1jbT3OtLhi0kK8R5svsE+fDjPrUqVEHsa8U4WvGzNyLS3cSRxe2vIsxbGnMZOAfGu17upazOZJIEZ25sc5OBjsNSpUJXIhjrTpFfJc4dzbNTkW0WfFeL8xNbKqAAAAANAAMCvlSgumxtb/EAKrtLZMVwoWaNZFB4gDnQ4IzoR2E1nf2Hsf8NH/7f/qpUqWg6Jjjbmg/RdbXdC0jdXS3RWU5U66Hv1OK8X+49nLK8skXE7HJJdscscgR3VKlG1yYI6rSPstiGIIoVRhVAUDuAGANfCvRGQQdQdCDUqUFdXZY8W6FukcsQTMUzBzHkgA4Gi4IIGRnGa9bO3TtYHDxQqjjOGySRka+8xqVKJVQhjFHSNvRXNp7LiuIzFMgdCQcctRyII1Fedn7HhgGIokT7K6+p5n1r7UoLvQ3Vqr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fullcirclerecyclenc.com/wp-content/uploads/2012/01/NCDENR_1.jpg"/>
          <p:cNvPicPr>
            <a:picLocks noChangeAspect="1" noChangeArrowheads="1"/>
          </p:cNvPicPr>
          <p:nvPr/>
        </p:nvPicPr>
        <p:blipFill>
          <a:blip r:embed="rId4" cstate="print"/>
          <a:srcRect/>
          <a:stretch>
            <a:fillRect/>
          </a:stretch>
        </p:blipFill>
        <p:spPr bwMode="auto">
          <a:xfrm>
            <a:off x="762000" y="6324600"/>
            <a:ext cx="489857" cy="381000"/>
          </a:xfrm>
          <a:prstGeom prst="rect">
            <a:avLst/>
          </a:prstGeom>
          <a:noFill/>
          <a:effectLst>
            <a:outerShdw blurRad="50800" dist="38100" dir="8100000" algn="tr" rotWithShape="0">
              <a:prstClr val="black">
                <a:alpha val="40000"/>
              </a:prstClr>
            </a:outerShdw>
          </a:effectLst>
        </p:spPr>
      </p:pic>
      <p:pic>
        <p:nvPicPr>
          <p:cNvPr id="9" name="Picture 8" descr="http://earthday2013atlanta.org/wp-content/uploads/2013/04/epa-logo3-300x300.jpg"/>
          <p:cNvPicPr>
            <a:picLocks noChangeAspect="1" noChangeArrowheads="1"/>
          </p:cNvPicPr>
          <p:nvPr/>
        </p:nvPicPr>
        <p:blipFill>
          <a:blip r:embed="rId5" cstate="print"/>
          <a:srcRect/>
          <a:stretch>
            <a:fillRect/>
          </a:stretch>
        </p:blipFill>
        <p:spPr bwMode="auto">
          <a:xfrm>
            <a:off x="152400" y="6248400"/>
            <a:ext cx="457200" cy="457200"/>
          </a:xfrm>
          <a:prstGeom prst="rect">
            <a:avLst/>
          </a:prstGeom>
          <a:noFill/>
          <a:effectLst>
            <a:outerShdw blurRad="50800" dist="38100" dir="8100000" algn="tr" rotWithShape="0">
              <a:prstClr val="black">
                <a:alpha val="40000"/>
              </a:prstClr>
            </a:outerShdw>
          </a:effectLst>
        </p:spPr>
      </p:pic>
      <p:sp>
        <p:nvSpPr>
          <p:cNvPr id="10" name="TextBox 9"/>
          <p:cNvSpPr txBox="1"/>
          <p:nvPr/>
        </p:nvSpPr>
        <p:spPr>
          <a:xfrm>
            <a:off x="7391400" y="6477000"/>
            <a:ext cx="1600200" cy="307777"/>
          </a:xfrm>
          <a:prstGeom prst="rect">
            <a:avLst/>
          </a:prstGeom>
          <a:noFill/>
        </p:spPr>
        <p:txBody>
          <a:bodyPr wrap="square" rtlCol="0">
            <a:spAutoFit/>
          </a:bodyPr>
          <a:lstStyle/>
          <a:p>
            <a:pPr algn="r"/>
            <a:r>
              <a:rPr lang="en-US" sz="1400" dirty="0">
                <a:solidFill>
                  <a:schemeClr val="bg2"/>
                </a:solidFill>
              </a:rPr>
              <a:t>November 2013</a:t>
            </a:r>
          </a:p>
        </p:txBody>
      </p:sp>
      <p:sp>
        <p:nvSpPr>
          <p:cNvPr id="12" name="Subtitle 1"/>
          <p:cNvSpPr txBox="1">
            <a:spLocks/>
          </p:cNvSpPr>
          <p:nvPr/>
        </p:nvSpPr>
        <p:spPr>
          <a:xfrm>
            <a:off x="867103" y="2254470"/>
            <a:ext cx="7409794" cy="14661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a:ln>
                  <a:noFill/>
                </a:ln>
                <a:effectLst/>
                <a:uLnTx/>
                <a:uFillTx/>
                <a:latin typeface="+mn-lt"/>
                <a:ea typeface="+mn-ea"/>
                <a:cs typeface="+mn-cs"/>
              </a:rPr>
              <a:t>Compiling the wetland plant database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mn-cs"/>
              </a:rPr>
              <a:t> 476 Counties included </a:t>
            </a:r>
            <a:r>
              <a:rPr kumimoji="0" lang="en-US" b="0" i="0" u="none" strike="noStrike" kern="1200" cap="none" spc="0" normalizeH="0" baseline="0" noProof="0" dirty="0">
                <a:ln>
                  <a:noFill/>
                </a:ln>
                <a:effectLst/>
                <a:uLnTx/>
                <a:uFillTx/>
                <a:latin typeface="+mn-lt"/>
                <a:ea typeface="+mn-ea"/>
                <a:cs typeface="+mn-cs"/>
              </a:rPr>
              <a:t>(South FL, western MS excluded)</a:t>
            </a:r>
            <a:endParaRPr kumimoji="0" lang="en-US" sz="2000" b="0" i="0" u="none" strike="noStrike" kern="1200" cap="none" spc="0" normalizeH="0" baseline="0" noProof="0" dirty="0">
              <a:ln>
                <a:noFill/>
              </a:ln>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mn-lt"/>
                <a:ea typeface="+mn-ea"/>
                <a:cs typeface="+mn-cs"/>
              </a:rPr>
              <a:t> 2,428 unique taxa (FAC or wetter on NWPL)</a:t>
            </a:r>
          </a:p>
        </p:txBody>
      </p:sp>
      <p:pic>
        <p:nvPicPr>
          <p:cNvPr id="13" name="Picture 12" descr="SEWWG logo.png"/>
          <p:cNvPicPr>
            <a:picLocks noChangeAspect="1"/>
          </p:cNvPicPr>
          <p:nvPr/>
        </p:nvPicPr>
        <p:blipFill>
          <a:blip r:embed="rId6" cstate="print"/>
          <a:stretch>
            <a:fillRect/>
          </a:stretch>
        </p:blipFill>
        <p:spPr>
          <a:xfrm>
            <a:off x="7467600" y="152400"/>
            <a:ext cx="1524000" cy="1005841"/>
          </a:xfrm>
          <a:prstGeom prst="rect">
            <a:avLst/>
          </a:prstGeom>
        </p:spPr>
      </p:pic>
      <p:sp>
        <p:nvSpPr>
          <p:cNvPr id="14" name="Title 2"/>
          <p:cNvSpPr txBox="1">
            <a:spLocks/>
          </p:cNvSpPr>
          <p:nvPr/>
        </p:nvSpPr>
        <p:spPr>
          <a:xfrm>
            <a:off x="533400" y="504512"/>
            <a:ext cx="7696200" cy="11430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42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SE Wetland Plant</a:t>
            </a:r>
            <a:br>
              <a:rPr kumimoji="0" lang="en-US" sz="42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br>
            <a:r>
              <a:rPr kumimoji="0" lang="en-US" sz="4200" b="0" i="0" u="none" strike="noStrike" kern="1200" cap="none" spc="0" normalizeH="0" baseline="0" noProof="0" dirty="0">
                <a:ln w="1143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effectLst>
                  <a:outerShdw blurRad="38100" dist="38100" dir="2700000" algn="tl">
                    <a:srgbClr val="000000">
                      <a:alpha val="43137"/>
                    </a:srgbClr>
                  </a:outerShdw>
                </a:effectLst>
                <a:uLnTx/>
                <a:uFillTx/>
                <a:latin typeface="+mj-lt"/>
                <a:ea typeface="+mj-ea"/>
                <a:cs typeface="+mj-cs"/>
              </a:rPr>
              <a:t>C Value Database Development</a:t>
            </a:r>
          </a:p>
        </p:txBody>
      </p:sp>
      <p:pic>
        <p:nvPicPr>
          <p:cNvPr id="16" name="Picture 15" descr="ecoregions MAWWG pres map level 4 ecoregions.png"/>
          <p:cNvPicPr>
            <a:picLocks noChangeAspect="1"/>
          </p:cNvPicPr>
          <p:nvPr/>
        </p:nvPicPr>
        <p:blipFill>
          <a:blip r:embed="rId7" cstate="print"/>
          <a:srcRect l="3333" t="4924" r="23333" b="4924"/>
          <a:stretch>
            <a:fillRect/>
          </a:stretch>
        </p:blipFill>
        <p:spPr>
          <a:xfrm>
            <a:off x="5376042" y="3796789"/>
            <a:ext cx="3065756" cy="243866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5585201-98DB-492D-90BE-EC5D7933D8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1786</Words>
  <Application>Microsoft Office PowerPoint</Application>
  <PresentationFormat>On-screen Show (4:3)</PresentationFormat>
  <Paragraphs>317</Paragraphs>
  <Slides>26</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2019-04-18T20:11:49Z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TC020116479991</vt:lpwstr>
  </property>
</Properties>
</file>